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6"/>
  </p:notesMasterIdLst>
  <p:sldIdLst>
    <p:sldId id="269" r:id="rId5"/>
    <p:sldId id="303" r:id="rId6"/>
    <p:sldId id="279" r:id="rId7"/>
    <p:sldId id="280" r:id="rId8"/>
    <p:sldId id="257" r:id="rId9"/>
    <p:sldId id="292" r:id="rId10"/>
    <p:sldId id="290" r:id="rId11"/>
    <p:sldId id="323" r:id="rId12"/>
    <p:sldId id="334" r:id="rId13"/>
    <p:sldId id="275" r:id="rId14"/>
    <p:sldId id="276" r:id="rId15"/>
    <p:sldId id="304" r:id="rId16"/>
    <p:sldId id="293" r:id="rId17"/>
    <p:sldId id="340" r:id="rId18"/>
    <p:sldId id="294" r:id="rId19"/>
    <p:sldId id="305" r:id="rId20"/>
    <p:sldId id="341" r:id="rId21"/>
    <p:sldId id="270" r:id="rId22"/>
    <p:sldId id="337" r:id="rId23"/>
    <p:sldId id="301" r:id="rId24"/>
    <p:sldId id="297" r:id="rId25"/>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408"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BA68732-442A-F407-D891-3A516DC7B782}" name="Ruesch, Mary Catherine" initials="RMC" userId="S::MRUESCH@hdrinc.com::73b0de5d-f782-4162-9352-087340b54b2c" providerId="AD"/>
  <p188:author id="{76B28534-C332-D3FA-29DD-DD134341AC6C}" name="DesRosiers, Gisele" initials="DG" userId="S::gdesrosi@hdrinc.com::3f916ff2-86c4-429c-aafd-22270879e799" providerId="AD"/>
  <p188:author id="{8BA9E344-2452-FF2C-E56B-98EBF8D74190}" name="Brandt, Amanda" initials="BA" userId="S::ABRANDT@hdrinc.com::98bd635c-9231-4513-970e-fec45e3d6331" providerId="AD"/>
  <p188:author id="{63B7A663-2B13-BAAE-B56A-08B8F194B382}" name="Brandt, Amanda" initials="BA" userId="S::abrandt@hdrinc.com::98bd635c-9231-4513-970e-fec45e3d6331" providerId="AD"/>
  <p188:author id="{F442B36A-B771-50B7-AA94-5649A2710011}" name="Pohlmann, Mark" initials="PM" userId="S::mpohlman@hdrinc.com::7939892d-d189-437e-b4d8-fd9ea95d06f0"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8BBC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301" autoAdjust="0"/>
    <p:restoredTop sz="84724" autoAdjust="0"/>
  </p:normalViewPr>
  <p:slideViewPr>
    <p:cSldViewPr snapToGrid="0">
      <p:cViewPr varScale="1">
        <p:scale>
          <a:sx n="61" d="100"/>
          <a:sy n="61" d="100"/>
        </p:scale>
        <p:origin x="1044" y="66"/>
      </p:cViewPr>
      <p:guideLst>
        <p:guide orient="horz" pos="3408"/>
        <p:guide pos="384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Lower</c:v>
                </c:pt>
              </c:strCache>
            </c:strRef>
          </c:tx>
          <c:spPr>
            <a:ln w="57150" cap="rnd">
              <a:solidFill>
                <a:schemeClr val="accent3"/>
              </a:solidFill>
              <a:round/>
            </a:ln>
            <a:effectLst/>
          </c:spPr>
          <c:marker>
            <c:symbol val="star"/>
            <c:size val="10"/>
            <c:spPr>
              <a:solidFill>
                <a:schemeClr val="accent3"/>
              </a:solidFill>
              <a:ln w="9525">
                <a:solidFill>
                  <a:schemeClr val="accent3"/>
                </a:solidFill>
              </a:ln>
              <a:effectLst/>
            </c:spPr>
          </c:marker>
          <c:cat>
            <c:numRef>
              <c:f>Sheet1!$A$2:$A$6</c:f>
              <c:numCache>
                <c:formatCode>General</c:formatCode>
                <c:ptCount val="5"/>
                <c:pt idx="0">
                  <c:v>2020</c:v>
                </c:pt>
                <c:pt idx="1">
                  <c:v>2025</c:v>
                </c:pt>
                <c:pt idx="2">
                  <c:v>2030</c:v>
                </c:pt>
                <c:pt idx="3">
                  <c:v>2035</c:v>
                </c:pt>
                <c:pt idx="4">
                  <c:v>2040</c:v>
                </c:pt>
              </c:numCache>
            </c:numRef>
          </c:cat>
          <c:val>
            <c:numRef>
              <c:f>Sheet1!$B$2:$B$6</c:f>
              <c:numCache>
                <c:formatCode>General</c:formatCode>
                <c:ptCount val="5"/>
                <c:pt idx="0">
                  <c:v>4488</c:v>
                </c:pt>
                <c:pt idx="1">
                  <c:v>15242</c:v>
                </c:pt>
                <c:pt idx="2">
                  <c:v>50572</c:v>
                </c:pt>
                <c:pt idx="3">
                  <c:v>127824</c:v>
                </c:pt>
                <c:pt idx="4">
                  <c:v>229271</c:v>
                </c:pt>
              </c:numCache>
            </c:numRef>
          </c:val>
          <c:smooth val="0"/>
          <c:extLst>
            <c:ext xmlns:c16="http://schemas.microsoft.com/office/drawing/2014/chart" uri="{C3380CC4-5D6E-409C-BE32-E72D297353CC}">
              <c16:uniqueId val="{00000000-4C7F-46ED-9FDB-114FA5385C20}"/>
            </c:ext>
          </c:extLst>
        </c:ser>
        <c:ser>
          <c:idx val="1"/>
          <c:order val="1"/>
          <c:tx>
            <c:strRef>
              <c:f>Sheet1!$C$1</c:f>
              <c:strCache>
                <c:ptCount val="1"/>
                <c:pt idx="0">
                  <c:v>Upper</c:v>
                </c:pt>
              </c:strCache>
            </c:strRef>
          </c:tx>
          <c:spPr>
            <a:ln w="63500" cap="rnd">
              <a:solidFill>
                <a:schemeClr val="accent2"/>
              </a:solidFill>
              <a:round/>
            </a:ln>
            <a:effectLst/>
          </c:spPr>
          <c:marker>
            <c:symbol val="circle"/>
            <c:size val="10"/>
            <c:spPr>
              <a:solidFill>
                <a:schemeClr val="accent2"/>
              </a:solidFill>
              <a:ln w="9525">
                <a:solidFill>
                  <a:schemeClr val="accent2"/>
                </a:solidFill>
              </a:ln>
              <a:effectLst/>
            </c:spPr>
          </c:marker>
          <c:cat>
            <c:numRef>
              <c:f>Sheet1!$A$2:$A$6</c:f>
              <c:numCache>
                <c:formatCode>General</c:formatCode>
                <c:ptCount val="5"/>
                <c:pt idx="0">
                  <c:v>2020</c:v>
                </c:pt>
                <c:pt idx="1">
                  <c:v>2025</c:v>
                </c:pt>
                <c:pt idx="2">
                  <c:v>2030</c:v>
                </c:pt>
                <c:pt idx="3">
                  <c:v>2035</c:v>
                </c:pt>
                <c:pt idx="4">
                  <c:v>2040</c:v>
                </c:pt>
              </c:numCache>
            </c:numRef>
          </c:cat>
          <c:val>
            <c:numRef>
              <c:f>Sheet1!$C$2:$C$6</c:f>
              <c:numCache>
                <c:formatCode>General</c:formatCode>
                <c:ptCount val="5"/>
                <c:pt idx="0">
                  <c:v>4781</c:v>
                </c:pt>
                <c:pt idx="1">
                  <c:v>19594</c:v>
                </c:pt>
                <c:pt idx="2">
                  <c:v>78197</c:v>
                </c:pt>
                <c:pt idx="3">
                  <c:v>228947</c:v>
                </c:pt>
                <c:pt idx="4">
                  <c:v>452143</c:v>
                </c:pt>
              </c:numCache>
            </c:numRef>
          </c:val>
          <c:smooth val="0"/>
          <c:extLst>
            <c:ext xmlns:c16="http://schemas.microsoft.com/office/drawing/2014/chart" uri="{C3380CC4-5D6E-409C-BE32-E72D297353CC}">
              <c16:uniqueId val="{00000001-4C7F-46ED-9FDB-114FA5385C20}"/>
            </c:ext>
          </c:extLst>
        </c:ser>
        <c:ser>
          <c:idx val="2"/>
          <c:order val="2"/>
          <c:tx>
            <c:strRef>
              <c:f>Sheet1!$D$1</c:f>
              <c:strCache>
                <c:ptCount val="1"/>
                <c:pt idx="0">
                  <c:v>Column1</c:v>
                </c:pt>
              </c:strCache>
            </c:strRef>
          </c:tx>
          <c:spPr>
            <a:ln w="28575" cap="rnd">
              <a:solidFill>
                <a:schemeClr val="accent3"/>
              </a:solidFill>
              <a:round/>
            </a:ln>
            <a:effectLst/>
          </c:spPr>
          <c:marker>
            <c:symbol val="circle"/>
            <c:size val="5"/>
            <c:spPr>
              <a:solidFill>
                <a:schemeClr val="accent3"/>
              </a:solidFill>
              <a:ln w="9525">
                <a:solidFill>
                  <a:schemeClr val="accent3"/>
                </a:solidFill>
              </a:ln>
              <a:effectLst/>
            </c:spPr>
          </c:marker>
          <c:cat>
            <c:numRef>
              <c:f>Sheet1!$A$2:$A$6</c:f>
              <c:numCache>
                <c:formatCode>General</c:formatCode>
                <c:ptCount val="5"/>
                <c:pt idx="0">
                  <c:v>2020</c:v>
                </c:pt>
                <c:pt idx="1">
                  <c:v>2025</c:v>
                </c:pt>
                <c:pt idx="2">
                  <c:v>2030</c:v>
                </c:pt>
                <c:pt idx="3">
                  <c:v>2035</c:v>
                </c:pt>
                <c:pt idx="4">
                  <c:v>2040</c:v>
                </c:pt>
              </c:numCache>
            </c:numRef>
          </c:cat>
          <c:val>
            <c:numRef>
              <c:f>Sheet1!$D$2:$D$6</c:f>
              <c:numCache>
                <c:formatCode>General</c:formatCode>
                <c:ptCount val="5"/>
              </c:numCache>
            </c:numRef>
          </c:val>
          <c:smooth val="0"/>
          <c:extLst>
            <c:ext xmlns:c16="http://schemas.microsoft.com/office/drawing/2014/chart" uri="{C3380CC4-5D6E-409C-BE32-E72D297353CC}">
              <c16:uniqueId val="{00000002-4C7F-46ED-9FDB-114FA5385C20}"/>
            </c:ext>
          </c:extLst>
        </c:ser>
        <c:dLbls>
          <c:showLegendKey val="0"/>
          <c:showVal val="0"/>
          <c:showCatName val="0"/>
          <c:showSerName val="0"/>
          <c:showPercent val="0"/>
          <c:showBubbleSize val="0"/>
        </c:dLbls>
        <c:marker val="1"/>
        <c:smooth val="0"/>
        <c:axId val="297112479"/>
        <c:axId val="292417071"/>
      </c:lineChart>
      <c:catAx>
        <c:axId val="29711247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92417071"/>
        <c:crosses val="autoZero"/>
        <c:auto val="1"/>
        <c:lblAlgn val="ctr"/>
        <c:lblOffset val="100"/>
        <c:noMultiLvlLbl val="0"/>
      </c:catAx>
      <c:valAx>
        <c:axId val="292417071"/>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97112479"/>
        <c:crosses val="autoZero"/>
        <c:crossBetween val="between"/>
      </c:valAx>
      <c:spPr>
        <a:noFill/>
        <a:ln>
          <a:noFill/>
        </a:ln>
        <a:effectLst/>
      </c:spPr>
    </c:plotArea>
    <c:legend>
      <c:legendPos val="b"/>
      <c:legendEntry>
        <c:idx val="2"/>
        <c:delete val="1"/>
      </c:legendEntry>
      <c:layout>
        <c:manualLayout>
          <c:xMode val="edge"/>
          <c:yMode val="edge"/>
          <c:x val="0.21919765665740823"/>
          <c:y val="0.19910717346912921"/>
          <c:w val="0.18090959860642125"/>
          <c:h val="0.18093994450020265"/>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0EF614C7-B760-4EA4-B2A7-87A7E9946577}" type="datetimeFigureOut">
              <a:rPr lang="en-US" smtClean="0"/>
              <a:t>11/3/2022</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CECDFBC1-B0E6-4916-B54B-D0C1BB5645EF}" type="slidenum">
              <a:rPr lang="en-US" smtClean="0"/>
              <a:t>‹#›</a:t>
            </a:fld>
            <a:endParaRPr lang="en-US"/>
          </a:p>
        </p:txBody>
      </p:sp>
    </p:spTree>
    <p:extLst>
      <p:ext uri="{BB962C8B-B14F-4D97-AF65-F5344CB8AC3E}">
        <p14:creationId xmlns:p14="http://schemas.microsoft.com/office/powerpoint/2010/main" val="23147749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ECDFBC1-B0E6-4916-B54B-D0C1BB5645EF}" type="slidenum">
              <a:rPr lang="en-US" smtClean="0"/>
              <a:t>1</a:t>
            </a:fld>
            <a:endParaRPr lang="en-US"/>
          </a:p>
        </p:txBody>
      </p:sp>
    </p:spTree>
    <p:extLst>
      <p:ext uri="{BB962C8B-B14F-4D97-AF65-F5344CB8AC3E}">
        <p14:creationId xmlns:p14="http://schemas.microsoft.com/office/powerpoint/2010/main" val="6942595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Mark (Amanda introduce Mark)</a:t>
            </a:r>
          </a:p>
        </p:txBody>
      </p:sp>
      <p:sp>
        <p:nvSpPr>
          <p:cNvPr id="4" name="Slide Number Placeholder 3"/>
          <p:cNvSpPr>
            <a:spLocks noGrp="1"/>
          </p:cNvSpPr>
          <p:nvPr>
            <p:ph type="sldNum" sz="quarter" idx="5"/>
          </p:nvPr>
        </p:nvSpPr>
        <p:spPr/>
        <p:txBody>
          <a:bodyPr/>
          <a:lstStyle/>
          <a:p>
            <a:fld id="{CECDFBC1-B0E6-4916-B54B-D0C1BB5645EF}" type="slidenum">
              <a:rPr lang="en-US" smtClean="0"/>
              <a:t>10</a:t>
            </a:fld>
            <a:endParaRPr lang="en-US"/>
          </a:p>
        </p:txBody>
      </p:sp>
    </p:spTree>
    <p:extLst>
      <p:ext uri="{BB962C8B-B14F-4D97-AF65-F5344CB8AC3E}">
        <p14:creationId xmlns:p14="http://schemas.microsoft.com/office/powerpoint/2010/main" val="41596518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Mark</a:t>
            </a:r>
          </a:p>
        </p:txBody>
      </p:sp>
      <p:sp>
        <p:nvSpPr>
          <p:cNvPr id="4" name="Slide Number Placeholder 3"/>
          <p:cNvSpPr>
            <a:spLocks noGrp="1"/>
          </p:cNvSpPr>
          <p:nvPr>
            <p:ph type="sldNum" sz="quarter" idx="5"/>
          </p:nvPr>
        </p:nvSpPr>
        <p:spPr/>
        <p:txBody>
          <a:bodyPr/>
          <a:lstStyle/>
          <a:p>
            <a:fld id="{CECDFBC1-B0E6-4916-B54B-D0C1BB5645EF}" type="slidenum">
              <a:rPr lang="en-US" smtClean="0"/>
              <a:t>11</a:t>
            </a:fld>
            <a:endParaRPr lang="en-US"/>
          </a:p>
        </p:txBody>
      </p:sp>
    </p:spTree>
    <p:extLst>
      <p:ext uri="{BB962C8B-B14F-4D97-AF65-F5344CB8AC3E}">
        <p14:creationId xmlns:p14="http://schemas.microsoft.com/office/powerpoint/2010/main" val="19464357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As of April 2022, an estimated </a:t>
            </a:r>
            <a:r>
              <a:rPr lang="en-US" b="1" dirty="0"/>
              <a:t>9,400 electric vehicles are registered in Iowa</a:t>
            </a:r>
            <a:r>
              <a:rPr lang="en-US" dirty="0"/>
              <a:t>.</a:t>
            </a:r>
          </a:p>
          <a:p>
            <a:pPr defTabSz="931774">
              <a:defRPr/>
            </a:pPr>
            <a:r>
              <a:rPr lang="en-US" b="1" u="sng" dirty="0"/>
              <a:t>Iowa DOT estimates 5,000 represent all electric and 4,400 plug-in hybrid vehicles</a:t>
            </a:r>
            <a:r>
              <a:rPr lang="en-US" dirty="0"/>
              <a:t>. </a:t>
            </a:r>
          </a:p>
          <a:p>
            <a:pPr defTabSz="931774">
              <a:defRPr/>
            </a:pPr>
            <a:r>
              <a:rPr lang="en-US" dirty="0"/>
              <a:t>To support the growing popularity for </a:t>
            </a:r>
            <a:r>
              <a:rPr lang="en-US" dirty="0" err="1"/>
              <a:t>Evs</a:t>
            </a:r>
            <a:r>
              <a:rPr lang="en-US" dirty="0"/>
              <a:t> in Iowa, </a:t>
            </a:r>
            <a:r>
              <a:rPr lang="en-US" b="1" dirty="0"/>
              <a:t>over 270 public charging stations are available</a:t>
            </a:r>
            <a:r>
              <a:rPr lang="en-US" dirty="0"/>
              <a:t>, representing Level 2 or Level 3 fast charging stations.</a:t>
            </a:r>
          </a:p>
          <a:p>
            <a:pPr defTabSz="931774">
              <a:defRPr/>
            </a:pPr>
            <a:endParaRPr lang="en-US" dirty="0"/>
          </a:p>
          <a:p>
            <a:pPr defTabSz="931774">
              <a:defRPr/>
            </a:pPr>
            <a:r>
              <a:rPr lang="en-US" dirty="0"/>
              <a:t>However, the NEVI plan is aimed at long-range travelers, who may come from outside of the state. </a:t>
            </a:r>
          </a:p>
        </p:txBody>
      </p:sp>
      <p:sp>
        <p:nvSpPr>
          <p:cNvPr id="4" name="Slide Number Placeholder 3"/>
          <p:cNvSpPr>
            <a:spLocks noGrp="1"/>
          </p:cNvSpPr>
          <p:nvPr>
            <p:ph type="sldNum" sz="quarter" idx="5"/>
          </p:nvPr>
        </p:nvSpPr>
        <p:spPr/>
        <p:txBody>
          <a:bodyPr/>
          <a:lstStyle/>
          <a:p>
            <a:fld id="{CECDFBC1-B0E6-4916-B54B-D0C1BB5645EF}" type="slidenum">
              <a:rPr lang="en-US" smtClean="0"/>
              <a:t>12</a:t>
            </a:fld>
            <a:endParaRPr lang="en-US"/>
          </a:p>
        </p:txBody>
      </p:sp>
    </p:spTree>
    <p:extLst>
      <p:ext uri="{BB962C8B-B14F-4D97-AF65-F5344CB8AC3E}">
        <p14:creationId xmlns:p14="http://schemas.microsoft.com/office/powerpoint/2010/main" val="41798541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Presently, only three NEVI compliant sites in the state. Many of the pending stations will fit some of the NEVI criteria. We will go over what that means later in the presentation. </a:t>
            </a:r>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CECDFBC1-B0E6-4916-B54B-D0C1BB5645EF}" type="slidenum">
              <a:rPr lang="en-US" smtClean="0"/>
              <a:t>13</a:t>
            </a:fld>
            <a:endParaRPr lang="en-US"/>
          </a:p>
        </p:txBody>
      </p:sp>
    </p:spTree>
    <p:extLst>
      <p:ext uri="{BB962C8B-B14F-4D97-AF65-F5344CB8AC3E}">
        <p14:creationId xmlns:p14="http://schemas.microsoft.com/office/powerpoint/2010/main" val="2310575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Based on forecasted estimates, DOT projects between 230k and 450k EVs in the state by 2040. </a:t>
            </a:r>
          </a:p>
        </p:txBody>
      </p:sp>
      <p:sp>
        <p:nvSpPr>
          <p:cNvPr id="4" name="Slide Number Placeholder 3"/>
          <p:cNvSpPr>
            <a:spLocks noGrp="1"/>
          </p:cNvSpPr>
          <p:nvPr>
            <p:ph type="sldNum" sz="quarter" idx="5"/>
          </p:nvPr>
        </p:nvSpPr>
        <p:spPr/>
        <p:txBody>
          <a:bodyPr/>
          <a:lstStyle/>
          <a:p>
            <a:fld id="{CECDFBC1-B0E6-4916-B54B-D0C1BB5645EF}" type="slidenum">
              <a:rPr lang="en-US" smtClean="0"/>
              <a:t>14</a:t>
            </a:fld>
            <a:endParaRPr lang="en-US"/>
          </a:p>
        </p:txBody>
      </p:sp>
    </p:spTree>
    <p:extLst>
      <p:ext uri="{BB962C8B-B14F-4D97-AF65-F5344CB8AC3E}">
        <p14:creationId xmlns:p14="http://schemas.microsoft.com/office/powerpoint/2010/main" val="7023103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Mark</a:t>
            </a:r>
          </a:p>
        </p:txBody>
      </p:sp>
      <p:sp>
        <p:nvSpPr>
          <p:cNvPr id="4" name="Slide Number Placeholder 3"/>
          <p:cNvSpPr>
            <a:spLocks noGrp="1"/>
          </p:cNvSpPr>
          <p:nvPr>
            <p:ph type="sldNum" sz="quarter" idx="5"/>
          </p:nvPr>
        </p:nvSpPr>
        <p:spPr/>
        <p:txBody>
          <a:bodyPr/>
          <a:lstStyle/>
          <a:p>
            <a:fld id="{CECDFBC1-B0E6-4916-B54B-D0C1BB5645EF}" type="slidenum">
              <a:rPr lang="en-US" smtClean="0"/>
              <a:t>15</a:t>
            </a:fld>
            <a:endParaRPr lang="en-US"/>
          </a:p>
        </p:txBody>
      </p:sp>
    </p:spTree>
    <p:extLst>
      <p:ext uri="{BB962C8B-B14F-4D97-AF65-F5344CB8AC3E}">
        <p14:creationId xmlns:p14="http://schemas.microsoft.com/office/powerpoint/2010/main" val="39812893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CECDFBC1-B0E6-4916-B54B-D0C1BB5645EF}" type="slidenum">
              <a:rPr lang="en-US" smtClean="0"/>
              <a:t>16</a:t>
            </a:fld>
            <a:endParaRPr lang="en-US"/>
          </a:p>
        </p:txBody>
      </p:sp>
    </p:spTree>
    <p:extLst>
      <p:ext uri="{BB962C8B-B14F-4D97-AF65-F5344CB8AC3E}">
        <p14:creationId xmlns:p14="http://schemas.microsoft.com/office/powerpoint/2010/main" val="33422278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Stu or Craig</a:t>
            </a:r>
          </a:p>
          <a:p>
            <a:endParaRPr lang="en-US">
              <a:cs typeface="Calibri"/>
            </a:endParaRPr>
          </a:p>
        </p:txBody>
      </p:sp>
      <p:sp>
        <p:nvSpPr>
          <p:cNvPr id="4" name="Slide Number Placeholder 3"/>
          <p:cNvSpPr>
            <a:spLocks noGrp="1"/>
          </p:cNvSpPr>
          <p:nvPr>
            <p:ph type="sldNum" sz="quarter" idx="5"/>
          </p:nvPr>
        </p:nvSpPr>
        <p:spPr/>
        <p:txBody>
          <a:bodyPr/>
          <a:lstStyle/>
          <a:p>
            <a:fld id="{CECDFBC1-B0E6-4916-B54B-D0C1BB5645EF}" type="slidenum">
              <a:rPr lang="en-US" smtClean="0"/>
              <a:t>17</a:t>
            </a:fld>
            <a:endParaRPr lang="en-US"/>
          </a:p>
        </p:txBody>
      </p:sp>
    </p:spTree>
    <p:extLst>
      <p:ext uri="{BB962C8B-B14F-4D97-AF65-F5344CB8AC3E}">
        <p14:creationId xmlns:p14="http://schemas.microsoft.com/office/powerpoint/2010/main" val="40702513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ECDFBC1-B0E6-4916-B54B-D0C1BB5645EF}" type="slidenum">
              <a:rPr lang="en-US" smtClean="0"/>
              <a:t>18</a:t>
            </a:fld>
            <a:endParaRPr lang="en-US"/>
          </a:p>
        </p:txBody>
      </p:sp>
    </p:spTree>
    <p:extLst>
      <p:ext uri="{BB962C8B-B14F-4D97-AF65-F5344CB8AC3E}">
        <p14:creationId xmlns:p14="http://schemas.microsoft.com/office/powerpoint/2010/main" val="41509810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Mark</a:t>
            </a:r>
          </a:p>
        </p:txBody>
      </p:sp>
      <p:sp>
        <p:nvSpPr>
          <p:cNvPr id="4" name="Slide Number Placeholder 3"/>
          <p:cNvSpPr>
            <a:spLocks noGrp="1"/>
          </p:cNvSpPr>
          <p:nvPr>
            <p:ph type="sldNum" sz="quarter" idx="5"/>
          </p:nvPr>
        </p:nvSpPr>
        <p:spPr/>
        <p:txBody>
          <a:bodyPr/>
          <a:lstStyle/>
          <a:p>
            <a:fld id="{CECDFBC1-B0E6-4916-B54B-D0C1BB5645EF}" type="slidenum">
              <a:rPr lang="en-US" smtClean="0"/>
              <a:t>19</a:t>
            </a:fld>
            <a:endParaRPr lang="en-US"/>
          </a:p>
        </p:txBody>
      </p:sp>
    </p:spTree>
    <p:extLst>
      <p:ext uri="{BB962C8B-B14F-4D97-AF65-F5344CB8AC3E}">
        <p14:creationId xmlns:p14="http://schemas.microsoft.com/office/powerpoint/2010/main" val="9358355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CECDFBC1-B0E6-4916-B54B-D0C1BB5645EF}" type="slidenum">
              <a:rPr lang="en-US" smtClean="0"/>
              <a:t>2</a:t>
            </a:fld>
            <a:endParaRPr lang="en-US"/>
          </a:p>
        </p:txBody>
      </p:sp>
    </p:spTree>
    <p:extLst>
      <p:ext uri="{BB962C8B-B14F-4D97-AF65-F5344CB8AC3E}">
        <p14:creationId xmlns:p14="http://schemas.microsoft.com/office/powerpoint/2010/main" val="19636243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ECDFBC1-B0E6-4916-B54B-D0C1BB5645EF}" type="slidenum">
              <a:rPr lang="en-US" smtClean="0"/>
              <a:t>20</a:t>
            </a:fld>
            <a:endParaRPr lang="en-US"/>
          </a:p>
        </p:txBody>
      </p:sp>
    </p:spTree>
    <p:extLst>
      <p:ext uri="{BB962C8B-B14F-4D97-AF65-F5344CB8AC3E}">
        <p14:creationId xmlns:p14="http://schemas.microsoft.com/office/powerpoint/2010/main" val="22450125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Funding </a:t>
            </a:r>
            <a:r>
              <a:rPr lang="en-US" dirty="0"/>
              <a:t>cycle is still a work in progress – check in periodically </a:t>
            </a:r>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CECDFBC1-B0E6-4916-B54B-D0C1BB5645EF}" type="slidenum">
              <a:rPr lang="en-US" smtClean="0"/>
              <a:t>21</a:t>
            </a:fld>
            <a:endParaRPr lang="en-US"/>
          </a:p>
        </p:txBody>
      </p:sp>
    </p:spTree>
    <p:extLst>
      <p:ext uri="{BB962C8B-B14F-4D97-AF65-F5344CB8AC3E}">
        <p14:creationId xmlns:p14="http://schemas.microsoft.com/office/powerpoint/2010/main" val="27850810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ECDFBC1-B0E6-4916-B54B-D0C1BB5645EF}" type="slidenum">
              <a:rPr lang="en-US" smtClean="0"/>
              <a:t>3</a:t>
            </a:fld>
            <a:endParaRPr lang="en-US"/>
          </a:p>
        </p:txBody>
      </p:sp>
    </p:spTree>
    <p:extLst>
      <p:ext uri="{BB962C8B-B14F-4D97-AF65-F5344CB8AC3E}">
        <p14:creationId xmlns:p14="http://schemas.microsoft.com/office/powerpoint/2010/main" val="29259183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The Infrastructure Investment and Jobs Act, also called the Bipartisan Infrastructure Law, authorized $7.5 billion in federal funds to support EV chargers. </a:t>
            </a:r>
          </a:p>
          <a:p>
            <a:pPr defTabSz="931774">
              <a:defRPr/>
            </a:pPr>
            <a:r>
              <a:rPr lang="en-US" dirty="0"/>
              <a:t>The NEVI Program provides </a:t>
            </a:r>
            <a:r>
              <a:rPr lang="en-US" dirty="0">
                <a:solidFill>
                  <a:schemeClr val="accent3"/>
                </a:solidFill>
              </a:rPr>
              <a:t>federal funds: $5 billion for the NEVI Formula Program </a:t>
            </a:r>
            <a:r>
              <a:rPr lang="en-US" dirty="0"/>
              <a:t>and a </a:t>
            </a:r>
            <a:r>
              <a:rPr lang="en-US" dirty="0">
                <a:solidFill>
                  <a:schemeClr val="accent3"/>
                </a:solidFill>
              </a:rPr>
              <a:t>$2.5 billion discretionary grant program</a:t>
            </a:r>
            <a:r>
              <a:rPr lang="en-US" dirty="0"/>
              <a:t>. </a:t>
            </a:r>
          </a:p>
          <a:p>
            <a:endParaRPr lang="en-US" dirty="0">
              <a:cs typeface="Calibri"/>
            </a:endParaRPr>
          </a:p>
        </p:txBody>
      </p:sp>
      <p:sp>
        <p:nvSpPr>
          <p:cNvPr id="4" name="Slide Number Placeholder 3"/>
          <p:cNvSpPr>
            <a:spLocks noGrp="1"/>
          </p:cNvSpPr>
          <p:nvPr>
            <p:ph type="sldNum" sz="quarter" idx="5"/>
          </p:nvPr>
        </p:nvSpPr>
        <p:spPr/>
        <p:txBody>
          <a:bodyPr/>
          <a:lstStyle/>
          <a:p>
            <a:fld id="{CECDFBC1-B0E6-4916-B54B-D0C1BB5645EF}" type="slidenum">
              <a:rPr lang="en-US" smtClean="0"/>
              <a:t>4</a:t>
            </a:fld>
            <a:endParaRPr lang="en-US"/>
          </a:p>
        </p:txBody>
      </p:sp>
    </p:spTree>
    <p:extLst>
      <p:ext uri="{BB962C8B-B14F-4D97-AF65-F5344CB8AC3E}">
        <p14:creationId xmlns:p14="http://schemas.microsoft.com/office/powerpoint/2010/main" val="585178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ECDFBC1-B0E6-4916-B54B-D0C1BB5645EF}" type="slidenum">
              <a:rPr lang="en-US" smtClean="0"/>
              <a:t>5</a:t>
            </a:fld>
            <a:endParaRPr lang="en-US"/>
          </a:p>
        </p:txBody>
      </p:sp>
    </p:spTree>
    <p:extLst>
      <p:ext uri="{BB962C8B-B14F-4D97-AF65-F5344CB8AC3E}">
        <p14:creationId xmlns:p14="http://schemas.microsoft.com/office/powerpoint/2010/main" val="1587243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The state of Iowa has been a leader in embracing new opportunities in clean energy technology to benefit its residents, economy and the environment. Renewable energy production continues to grow while more citizens, businesses and visitors desire to power their vehicles sustainably. As technology continues to evolve, more challenges and opportunities will present themselves, and the state will continue to respond to the ever-changing environment as a leader in renewable energy production.</a:t>
            </a:r>
            <a:endParaRPr lang="en-US" dirty="0">
              <a:cs typeface="Calibri"/>
            </a:endParaRPr>
          </a:p>
          <a:p>
            <a:r>
              <a:rPr lang="en-US" dirty="0">
                <a:cs typeface="Calibri"/>
              </a:rPr>
              <a:t>This approach is also consistent with the Iowa Energy Plan that was developed in 2016, </a:t>
            </a:r>
            <a:r>
              <a:rPr lang="en-US" dirty="0"/>
              <a:t>under the leadership of then-Lt. Governor Kim Reynolds</a:t>
            </a:r>
            <a:r>
              <a:rPr lang="en-US" dirty="0">
                <a:cs typeface="Calibri"/>
              </a:rPr>
              <a:t>, which included support for alternative fuel vehicles as a key focus area and prioritizing interstate corridors. </a:t>
            </a:r>
          </a:p>
          <a:p>
            <a:endParaRPr lang="en-US" dirty="0">
              <a:cs typeface="Calibri"/>
            </a:endParaRPr>
          </a:p>
        </p:txBody>
      </p:sp>
      <p:sp>
        <p:nvSpPr>
          <p:cNvPr id="4" name="Slide Number Placeholder 3"/>
          <p:cNvSpPr>
            <a:spLocks noGrp="1"/>
          </p:cNvSpPr>
          <p:nvPr>
            <p:ph type="sldNum" sz="quarter" idx="5"/>
          </p:nvPr>
        </p:nvSpPr>
        <p:spPr/>
        <p:txBody>
          <a:bodyPr/>
          <a:lstStyle/>
          <a:p>
            <a:fld id="{CECDFBC1-B0E6-4916-B54B-D0C1BB5645EF}" type="slidenum">
              <a:rPr lang="en-US" smtClean="0"/>
              <a:t>6</a:t>
            </a:fld>
            <a:endParaRPr lang="en-US"/>
          </a:p>
        </p:txBody>
      </p:sp>
    </p:spTree>
    <p:extLst>
      <p:ext uri="{BB962C8B-B14F-4D97-AF65-F5344CB8AC3E}">
        <p14:creationId xmlns:p14="http://schemas.microsoft.com/office/powerpoint/2010/main" val="12845737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Mark</a:t>
            </a:r>
          </a:p>
        </p:txBody>
      </p:sp>
      <p:sp>
        <p:nvSpPr>
          <p:cNvPr id="4" name="Slide Number Placeholder 3"/>
          <p:cNvSpPr>
            <a:spLocks noGrp="1"/>
          </p:cNvSpPr>
          <p:nvPr>
            <p:ph type="sldNum" sz="quarter" idx="5"/>
          </p:nvPr>
        </p:nvSpPr>
        <p:spPr/>
        <p:txBody>
          <a:bodyPr/>
          <a:lstStyle/>
          <a:p>
            <a:fld id="{CECDFBC1-B0E6-4916-B54B-D0C1BB5645EF}" type="slidenum">
              <a:rPr lang="en-US" smtClean="0"/>
              <a:t>7</a:t>
            </a:fld>
            <a:endParaRPr lang="en-US"/>
          </a:p>
        </p:txBody>
      </p:sp>
    </p:spTree>
    <p:extLst>
      <p:ext uri="{BB962C8B-B14F-4D97-AF65-F5344CB8AC3E}">
        <p14:creationId xmlns:p14="http://schemas.microsoft.com/office/powerpoint/2010/main" val="943294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varying types of EVs on the market and many technologies are developing. </a:t>
            </a:r>
          </a:p>
          <a:p>
            <a:pPr marL="174708" indent="-174708">
              <a:buFont typeface="Arial"/>
              <a:buChar char="•"/>
            </a:pPr>
            <a:r>
              <a:rPr lang="en-US" dirty="0"/>
              <a:t>Plug In Hybrid – Onboard battery that charges using a plug in. The battery is small and range varies by manufacturer. Typically these vehicles range from 20 to 50 mile range on a full battery and are good for traveling around town or for commuting. </a:t>
            </a:r>
            <a:endParaRPr lang="en-US" dirty="0">
              <a:ea typeface="Calibri"/>
              <a:cs typeface="Calibri"/>
            </a:endParaRPr>
          </a:p>
          <a:p>
            <a:pPr marL="174708" indent="-174708">
              <a:buFont typeface="Arial"/>
              <a:buChar char="•"/>
            </a:pPr>
            <a:r>
              <a:rPr lang="en-US" dirty="0"/>
              <a:t>Hybrid electric – Onboard battery that charges while the vehicle brakes during normal operation. The vehicle never plugs in. The battery helps to increase the vehicle mileage (mpg) </a:t>
            </a:r>
          </a:p>
          <a:p>
            <a:pPr marL="174708" indent="-174708">
              <a:buFont typeface="Arial"/>
              <a:buChar char="•"/>
            </a:pPr>
            <a:r>
              <a:rPr lang="en-US" dirty="0"/>
              <a:t>Fuel Cell EVs – still developing this technology. Don’t plug in or produce emissions. </a:t>
            </a:r>
          </a:p>
          <a:p>
            <a:pPr marL="174708" indent="-174708" defTabSz="931774">
              <a:buFont typeface="Arial"/>
              <a:buChar char="•"/>
              <a:defRPr/>
            </a:pPr>
            <a:r>
              <a:rPr lang="en-US" dirty="0"/>
              <a:t>All Electric or Battery Electric Vehicles– all charging and propulsion done using electricity and electric engine. Most manufacturers are shooting for ~300 miles per battery charge. </a:t>
            </a:r>
            <a:r>
              <a:rPr lang="en-US" b="1" dirty="0"/>
              <a:t>This is what the plan is primarily aiming to address. </a:t>
            </a:r>
            <a:r>
              <a:rPr lang="en-US" dirty="0"/>
              <a:t> </a:t>
            </a:r>
            <a:endParaRPr lang="en-US" dirty="0">
              <a:ea typeface="Calibri"/>
              <a:cs typeface="Calibri"/>
            </a:endParaRPr>
          </a:p>
          <a:p>
            <a:pPr marL="174708" indent="-174708">
              <a:buFont typeface="Arial"/>
              <a:buChar char="•"/>
            </a:pPr>
            <a:endParaRPr lang="en-US" dirty="0">
              <a:ea typeface="Calibri"/>
              <a:cs typeface="Calibri"/>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CECDFBC1-B0E6-4916-B54B-D0C1BB5645EF}" type="slidenum">
              <a:rPr lang="en-US" smtClean="0"/>
              <a:t>8</a:t>
            </a:fld>
            <a:endParaRPr lang="en-US"/>
          </a:p>
        </p:txBody>
      </p:sp>
    </p:spTree>
    <p:extLst>
      <p:ext uri="{BB962C8B-B14F-4D97-AF65-F5344CB8AC3E}">
        <p14:creationId xmlns:p14="http://schemas.microsoft.com/office/powerpoint/2010/main" val="15718457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Currently, there are three levels of EV chargers. </a:t>
            </a:r>
          </a:p>
          <a:p>
            <a:pPr marL="174708" indent="-174708">
              <a:buFont typeface="Arial" panose="020B0604020202020204" pitchFamily="34" charset="0"/>
              <a:buChar char="•"/>
            </a:pPr>
            <a:r>
              <a:rPr lang="en-US" dirty="0">
                <a:ea typeface="Calibri"/>
                <a:cs typeface="Calibri"/>
              </a:rPr>
              <a:t>Level 1 is a typical residential outlet. It charges very slowly and is best for overnight. The cost for electricity is billed similar to other energy usage from a utility. </a:t>
            </a:r>
          </a:p>
          <a:p>
            <a:pPr marL="174708" indent="-174708">
              <a:buFont typeface="Arial" panose="020B0604020202020204" pitchFamily="34" charset="0"/>
              <a:buChar char="•"/>
            </a:pPr>
            <a:r>
              <a:rPr lang="en-US" dirty="0">
                <a:ea typeface="Calibri"/>
                <a:cs typeface="Calibri"/>
              </a:rPr>
              <a:t>Level 2 chargers are faster, and can provide between 10 to 20 miles of range per hour of charging. These types of chargers are good for users with short-range needs, i.e. going across town, charging while in a grocery store, etc. The cost for usage is set by the host of the charging site, similar to how a convenience store sets the cost of gasoline. </a:t>
            </a:r>
          </a:p>
          <a:p>
            <a:pPr marL="174708" indent="-174708">
              <a:buFont typeface="Arial" panose="020B0604020202020204" pitchFamily="34" charset="0"/>
              <a:buChar char="•"/>
            </a:pPr>
            <a:r>
              <a:rPr lang="en-US" dirty="0">
                <a:ea typeface="Calibri"/>
                <a:cs typeface="Calibri"/>
              </a:rPr>
              <a:t>Level 3 chargers are the fastest type of existing charging stations. This is what NEVI is addressing. Also called fast chargers, these can provide nearly a full charge in around 30 minutes. The charging set host sets the billing rate. </a:t>
            </a: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CECDFBC1-B0E6-4916-B54B-D0C1BB5645EF}" type="slidenum">
              <a:rPr lang="en-US" smtClean="0"/>
              <a:t>9</a:t>
            </a:fld>
            <a:endParaRPr lang="en-US"/>
          </a:p>
        </p:txBody>
      </p:sp>
    </p:spTree>
    <p:extLst>
      <p:ext uri="{BB962C8B-B14F-4D97-AF65-F5344CB8AC3E}">
        <p14:creationId xmlns:p14="http://schemas.microsoft.com/office/powerpoint/2010/main" val="269199125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51DAD508-658B-4E8C-8B43-AF993EB3114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1364" t="8976" r="2610" b="3676"/>
          <a:stretch/>
        </p:blipFill>
        <p:spPr>
          <a:xfrm>
            <a:off x="-9852" y="-2"/>
            <a:ext cx="12207240" cy="4404604"/>
          </a:xfrm>
          <a:prstGeom prst="rect">
            <a:avLst/>
          </a:prstGeom>
        </p:spPr>
      </p:pic>
      <p:sp>
        <p:nvSpPr>
          <p:cNvPr id="5" name="Rectangle 4">
            <a:extLst>
              <a:ext uri="{FF2B5EF4-FFF2-40B4-BE49-F238E27FC236}">
                <a16:creationId xmlns:a16="http://schemas.microsoft.com/office/drawing/2014/main" id="{C781806A-4DD3-4FFD-8F55-485554CF6B16}"/>
              </a:ext>
            </a:extLst>
          </p:cNvPr>
          <p:cNvSpPr/>
          <p:nvPr userDrawn="1"/>
        </p:nvSpPr>
        <p:spPr>
          <a:xfrm>
            <a:off x="0" y="4615132"/>
            <a:ext cx="12192000" cy="224286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userDrawn="1"/>
        </p:nvSpPr>
        <p:spPr>
          <a:xfrm rot="5400000">
            <a:off x="1741089" y="264467"/>
            <a:ext cx="3407455" cy="6901132"/>
          </a:xfrm>
          <a:custGeom>
            <a:avLst/>
            <a:gdLst>
              <a:gd name="connsiteX0" fmla="*/ 0 w 3407455"/>
              <a:gd name="connsiteY0" fmla="*/ 0 h 6901132"/>
              <a:gd name="connsiteX1" fmla="*/ 3407455 w 3407455"/>
              <a:gd name="connsiteY1" fmla="*/ 0 h 6901132"/>
              <a:gd name="connsiteX2" fmla="*/ 3407455 w 3407455"/>
              <a:gd name="connsiteY2" fmla="*/ 6901132 h 6901132"/>
              <a:gd name="connsiteX3" fmla="*/ 0 w 3407455"/>
              <a:gd name="connsiteY3" fmla="*/ 6901132 h 6901132"/>
              <a:gd name="connsiteX4" fmla="*/ 0 w 3407455"/>
              <a:gd name="connsiteY4" fmla="*/ 0 h 6901132"/>
              <a:gd name="connsiteX0" fmla="*/ 8630 w 3407455"/>
              <a:gd name="connsiteY0" fmla="*/ 1535502 h 6901132"/>
              <a:gd name="connsiteX1" fmla="*/ 3407455 w 3407455"/>
              <a:gd name="connsiteY1" fmla="*/ 0 h 6901132"/>
              <a:gd name="connsiteX2" fmla="*/ 3407455 w 3407455"/>
              <a:gd name="connsiteY2" fmla="*/ 6901132 h 6901132"/>
              <a:gd name="connsiteX3" fmla="*/ 0 w 3407455"/>
              <a:gd name="connsiteY3" fmla="*/ 6901132 h 6901132"/>
              <a:gd name="connsiteX4" fmla="*/ 8630 w 3407455"/>
              <a:gd name="connsiteY4" fmla="*/ 1535502 h 69011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07455" h="6901132">
                <a:moveTo>
                  <a:pt x="8630" y="1535502"/>
                </a:moveTo>
                <a:lnTo>
                  <a:pt x="3407455" y="0"/>
                </a:lnTo>
                <a:lnTo>
                  <a:pt x="3407455" y="6901132"/>
                </a:lnTo>
                <a:lnTo>
                  <a:pt x="0" y="6901132"/>
                </a:lnTo>
                <a:cubicBezTo>
                  <a:pt x="2877" y="5112589"/>
                  <a:pt x="5753" y="3324045"/>
                  <a:pt x="8630" y="1535502"/>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solidFill>
                <a:schemeClr val="accent1"/>
              </a:solidFill>
            </a:endParaRPr>
          </a:p>
        </p:txBody>
      </p:sp>
      <p:sp>
        <p:nvSpPr>
          <p:cNvPr id="2" name="Title 1"/>
          <p:cNvSpPr>
            <a:spLocks noGrp="1"/>
          </p:cNvSpPr>
          <p:nvPr>
            <p:ph type="ctrTitle" hasCustomPrompt="1"/>
          </p:nvPr>
        </p:nvSpPr>
        <p:spPr>
          <a:xfrm>
            <a:off x="399691" y="2215565"/>
            <a:ext cx="5354127" cy="3089679"/>
          </a:xfrm>
        </p:spPr>
        <p:txBody>
          <a:bodyPr anchor="ctr">
            <a:normAutofit/>
          </a:bodyPr>
          <a:lstStyle>
            <a:lvl1pPr algn="ctr">
              <a:defRPr sz="4800" strike="noStrike">
                <a:solidFill>
                  <a:schemeClr val="bg1"/>
                </a:solidFill>
              </a:defRPr>
            </a:lvl1pPr>
          </a:lstStyle>
          <a:p>
            <a:r>
              <a:rPr lang="en-US"/>
              <a:t>CLICK TO EDIT MASTER TITLE STYLE</a:t>
            </a:r>
          </a:p>
        </p:txBody>
      </p:sp>
      <p:grpSp>
        <p:nvGrpSpPr>
          <p:cNvPr id="4" name="Group 3">
            <a:extLst>
              <a:ext uri="{FF2B5EF4-FFF2-40B4-BE49-F238E27FC236}">
                <a16:creationId xmlns:a16="http://schemas.microsoft.com/office/drawing/2014/main" id="{26459EA7-38EE-4CDD-BC42-4B2A19D2B47D}"/>
              </a:ext>
            </a:extLst>
          </p:cNvPr>
          <p:cNvGrpSpPr/>
          <p:nvPr userDrawn="1"/>
        </p:nvGrpSpPr>
        <p:grpSpPr>
          <a:xfrm>
            <a:off x="8747185" y="5845630"/>
            <a:ext cx="3444816" cy="1012372"/>
            <a:chOff x="8747185" y="5845630"/>
            <a:chExt cx="3444816" cy="1012372"/>
          </a:xfrm>
        </p:grpSpPr>
        <p:sp>
          <p:nvSpPr>
            <p:cNvPr id="8" name="Rectangle 7">
              <a:extLst>
                <a:ext uri="{FF2B5EF4-FFF2-40B4-BE49-F238E27FC236}">
                  <a16:creationId xmlns:a16="http://schemas.microsoft.com/office/drawing/2014/main" id="{AAAEA17C-89FF-41D1-9BAE-1A046147E5CF}"/>
                </a:ext>
              </a:extLst>
            </p:cNvPr>
            <p:cNvSpPr/>
            <p:nvPr userDrawn="1"/>
          </p:nvSpPr>
          <p:spPr>
            <a:xfrm>
              <a:off x="8747185" y="5845630"/>
              <a:ext cx="3444816" cy="1012372"/>
            </a:xfrm>
            <a:custGeom>
              <a:avLst/>
              <a:gdLst>
                <a:gd name="connsiteX0" fmla="*/ 0 w 3444816"/>
                <a:gd name="connsiteY0" fmla="*/ 0 h 1012371"/>
                <a:gd name="connsiteX1" fmla="*/ 3444816 w 3444816"/>
                <a:gd name="connsiteY1" fmla="*/ 0 h 1012371"/>
                <a:gd name="connsiteX2" fmla="*/ 3444816 w 3444816"/>
                <a:gd name="connsiteY2" fmla="*/ 1012371 h 1012371"/>
                <a:gd name="connsiteX3" fmla="*/ 0 w 3444816"/>
                <a:gd name="connsiteY3" fmla="*/ 1012371 h 1012371"/>
                <a:gd name="connsiteX4" fmla="*/ 0 w 3444816"/>
                <a:gd name="connsiteY4" fmla="*/ 0 h 1012371"/>
                <a:gd name="connsiteX0" fmla="*/ 0 w 3444816"/>
                <a:gd name="connsiteY0" fmla="*/ 0 h 1012371"/>
                <a:gd name="connsiteX1" fmla="*/ 3444816 w 3444816"/>
                <a:gd name="connsiteY1" fmla="*/ 0 h 1012371"/>
                <a:gd name="connsiteX2" fmla="*/ 3444816 w 3444816"/>
                <a:gd name="connsiteY2" fmla="*/ 1012371 h 1012371"/>
                <a:gd name="connsiteX3" fmla="*/ 629729 w 3444816"/>
                <a:gd name="connsiteY3" fmla="*/ 995118 h 1012371"/>
                <a:gd name="connsiteX4" fmla="*/ 0 w 3444816"/>
                <a:gd name="connsiteY4" fmla="*/ 0 h 1012371"/>
                <a:gd name="connsiteX0" fmla="*/ 0 w 3444816"/>
                <a:gd name="connsiteY0" fmla="*/ 0 h 1012371"/>
                <a:gd name="connsiteX1" fmla="*/ 3444816 w 3444816"/>
                <a:gd name="connsiteY1" fmla="*/ 0 h 1012371"/>
                <a:gd name="connsiteX2" fmla="*/ 3444816 w 3444816"/>
                <a:gd name="connsiteY2" fmla="*/ 1012371 h 1012371"/>
                <a:gd name="connsiteX3" fmla="*/ 629729 w 3444816"/>
                <a:gd name="connsiteY3" fmla="*/ 1003745 h 1012371"/>
                <a:gd name="connsiteX4" fmla="*/ 0 w 3444816"/>
                <a:gd name="connsiteY4" fmla="*/ 0 h 1012371"/>
                <a:gd name="connsiteX0" fmla="*/ 0 w 3444816"/>
                <a:gd name="connsiteY0" fmla="*/ 0 h 1012372"/>
                <a:gd name="connsiteX1" fmla="*/ 3444816 w 3444816"/>
                <a:gd name="connsiteY1" fmla="*/ 0 h 1012372"/>
                <a:gd name="connsiteX2" fmla="*/ 3444816 w 3444816"/>
                <a:gd name="connsiteY2" fmla="*/ 1012371 h 1012372"/>
                <a:gd name="connsiteX3" fmla="*/ 664234 w 3444816"/>
                <a:gd name="connsiteY3" fmla="*/ 1012372 h 1012372"/>
                <a:gd name="connsiteX4" fmla="*/ 0 w 3444816"/>
                <a:gd name="connsiteY4" fmla="*/ 0 h 10123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4816" h="1012372">
                  <a:moveTo>
                    <a:pt x="0" y="0"/>
                  </a:moveTo>
                  <a:lnTo>
                    <a:pt x="3444816" y="0"/>
                  </a:lnTo>
                  <a:lnTo>
                    <a:pt x="3444816" y="1012371"/>
                  </a:lnTo>
                  <a:lnTo>
                    <a:pt x="664234" y="1012372"/>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10" name="Picture 9">
              <a:extLst>
                <a:ext uri="{FF2B5EF4-FFF2-40B4-BE49-F238E27FC236}">
                  <a16:creationId xmlns:a16="http://schemas.microsoft.com/office/drawing/2014/main" id="{0F56B0B9-84A7-4865-A825-DEDBEBCDD4AA}"/>
                </a:ext>
              </a:extLst>
            </p:cNvPr>
            <p:cNvPicPr/>
            <p:nvPr userDrawn="1"/>
          </p:nvPicPr>
          <p:blipFill>
            <a:blip r:embed="rId3">
              <a:extLst>
                <a:ext uri="{28A0092B-C50C-407E-A947-70E740481C1C}">
                  <a14:useLocalDpi xmlns:a14="http://schemas.microsoft.com/office/drawing/2010/main" val="0"/>
                </a:ext>
              </a:extLst>
            </a:blip>
            <a:srcRect/>
            <a:stretch/>
          </p:blipFill>
          <p:spPr>
            <a:xfrm>
              <a:off x="9501914" y="6049344"/>
              <a:ext cx="2362835" cy="429606"/>
            </a:xfrm>
            <a:prstGeom prst="rect">
              <a:avLst/>
            </a:prstGeom>
          </p:spPr>
        </p:pic>
        <p:sp>
          <p:nvSpPr>
            <p:cNvPr id="13" name="TextBox 12">
              <a:extLst>
                <a:ext uri="{FF2B5EF4-FFF2-40B4-BE49-F238E27FC236}">
                  <a16:creationId xmlns:a16="http://schemas.microsoft.com/office/drawing/2014/main" id="{F786326F-8494-4E41-8893-C743B8ABB42F}"/>
                </a:ext>
              </a:extLst>
            </p:cNvPr>
            <p:cNvSpPr txBox="1"/>
            <p:nvPr userDrawn="1"/>
          </p:nvSpPr>
          <p:spPr>
            <a:xfrm>
              <a:off x="9376914" y="6461698"/>
              <a:ext cx="2493030" cy="230832"/>
            </a:xfrm>
            <a:prstGeom prst="rect">
              <a:avLst/>
            </a:prstGeom>
            <a:noFill/>
          </p:spPr>
          <p:txBody>
            <a:bodyPr wrap="square" rtlCol="0">
              <a:spAutoFit/>
            </a:bodyPr>
            <a:lstStyle/>
            <a:p>
              <a:pPr algn="r"/>
              <a:r>
                <a:rPr lang="en-US" sz="900">
                  <a:solidFill>
                    <a:schemeClr val="bg1"/>
                  </a:solidFill>
                </a:rPr>
                <a:t>Electric Vehicle Infrastructure Deployment</a:t>
              </a:r>
            </a:p>
          </p:txBody>
        </p:sp>
      </p:grpSp>
      <p:sp>
        <p:nvSpPr>
          <p:cNvPr id="6" name="Rectangle 5">
            <a:extLst>
              <a:ext uri="{FF2B5EF4-FFF2-40B4-BE49-F238E27FC236}">
                <a16:creationId xmlns:a16="http://schemas.microsoft.com/office/drawing/2014/main" id="{F82C62B7-FEB1-47F0-BC34-3A48CAA76FAB}"/>
              </a:ext>
            </a:extLst>
          </p:cNvPr>
          <p:cNvSpPr/>
          <p:nvPr userDrawn="1"/>
        </p:nvSpPr>
        <p:spPr>
          <a:xfrm>
            <a:off x="5920596" y="4073144"/>
            <a:ext cx="6271404" cy="1723821"/>
          </a:xfrm>
          <a:custGeom>
            <a:avLst/>
            <a:gdLst>
              <a:gd name="connsiteX0" fmla="*/ 0 w 6271404"/>
              <a:gd name="connsiteY0" fmla="*/ 0 h 1706569"/>
              <a:gd name="connsiteX1" fmla="*/ 6271404 w 6271404"/>
              <a:gd name="connsiteY1" fmla="*/ 0 h 1706569"/>
              <a:gd name="connsiteX2" fmla="*/ 6271404 w 6271404"/>
              <a:gd name="connsiteY2" fmla="*/ 1706569 h 1706569"/>
              <a:gd name="connsiteX3" fmla="*/ 0 w 6271404"/>
              <a:gd name="connsiteY3" fmla="*/ 1706569 h 1706569"/>
              <a:gd name="connsiteX4" fmla="*/ 0 w 6271404"/>
              <a:gd name="connsiteY4" fmla="*/ 0 h 1706569"/>
              <a:gd name="connsiteX0" fmla="*/ 0 w 6271404"/>
              <a:gd name="connsiteY0" fmla="*/ 0 h 1706569"/>
              <a:gd name="connsiteX1" fmla="*/ 6271404 w 6271404"/>
              <a:gd name="connsiteY1" fmla="*/ 0 h 1706569"/>
              <a:gd name="connsiteX2" fmla="*/ 6271404 w 6271404"/>
              <a:gd name="connsiteY2" fmla="*/ 1706569 h 1706569"/>
              <a:gd name="connsiteX3" fmla="*/ 1017917 w 6271404"/>
              <a:gd name="connsiteY3" fmla="*/ 1706569 h 1706569"/>
              <a:gd name="connsiteX4" fmla="*/ 0 w 6271404"/>
              <a:gd name="connsiteY4" fmla="*/ 0 h 1706569"/>
              <a:gd name="connsiteX0" fmla="*/ 0 w 6271404"/>
              <a:gd name="connsiteY0" fmla="*/ 0 h 1723821"/>
              <a:gd name="connsiteX1" fmla="*/ 6271404 w 6271404"/>
              <a:gd name="connsiteY1" fmla="*/ 0 h 1723821"/>
              <a:gd name="connsiteX2" fmla="*/ 6271404 w 6271404"/>
              <a:gd name="connsiteY2" fmla="*/ 1706569 h 1723821"/>
              <a:gd name="connsiteX3" fmla="*/ 767751 w 6271404"/>
              <a:gd name="connsiteY3" fmla="*/ 1723821 h 1723821"/>
              <a:gd name="connsiteX4" fmla="*/ 0 w 6271404"/>
              <a:gd name="connsiteY4" fmla="*/ 0 h 17238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404" h="1723821">
                <a:moveTo>
                  <a:pt x="0" y="0"/>
                </a:moveTo>
                <a:lnTo>
                  <a:pt x="6271404" y="0"/>
                </a:lnTo>
                <a:lnTo>
                  <a:pt x="6271404" y="1706569"/>
                </a:lnTo>
                <a:lnTo>
                  <a:pt x="767751" y="1723821"/>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6297282" y="4073144"/>
            <a:ext cx="5880341" cy="1723821"/>
          </a:xfrm>
        </p:spPr>
        <p:txBody>
          <a:bodyPr anchor="ct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6576589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23460" y="365125"/>
            <a:ext cx="10515600" cy="1325563"/>
          </a:xfrm>
        </p:spPr>
        <p:txBody>
          <a:bodyPr/>
          <a:lstStyle/>
          <a:p>
            <a:r>
              <a:rPr lang="en-US"/>
              <a:t>Click to edit Master title style</a:t>
            </a:r>
          </a:p>
        </p:txBody>
      </p:sp>
      <p:sp>
        <p:nvSpPr>
          <p:cNvPr id="4" name="Content Placeholder 3"/>
          <p:cNvSpPr>
            <a:spLocks noGrp="1"/>
          </p:cNvSpPr>
          <p:nvPr>
            <p:ph sz="half" idx="2"/>
          </p:nvPr>
        </p:nvSpPr>
        <p:spPr>
          <a:xfrm>
            <a:off x="823460" y="2505075"/>
            <a:ext cx="5157787" cy="3200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90688"/>
            <a:ext cx="5183188" cy="823912"/>
          </a:xfrm>
        </p:spPr>
        <p:txBody>
          <a:bodyPr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200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4"/>
          <p:cNvSpPr>
            <a:spLocks noGrp="1"/>
          </p:cNvSpPr>
          <p:nvPr>
            <p:ph type="body" sz="quarter" idx="13"/>
          </p:nvPr>
        </p:nvSpPr>
        <p:spPr>
          <a:xfrm>
            <a:off x="810759" y="1690688"/>
            <a:ext cx="5183188" cy="823912"/>
          </a:xfrm>
        </p:spPr>
        <p:txBody>
          <a:bodyPr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10076230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1_Comparison">
    <p:bg>
      <p:bgPr>
        <a:solidFill>
          <a:schemeClr val="bg2">
            <a:lumMod val="40000"/>
            <a:lumOff val="60000"/>
          </a:schemeClr>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550AEF0-4E12-46F3-8333-3787334D521F}"/>
              </a:ext>
            </a:extLst>
          </p:cNvPr>
          <p:cNvSpPr/>
          <p:nvPr userDrawn="1"/>
        </p:nvSpPr>
        <p:spPr>
          <a:xfrm>
            <a:off x="-1" y="6076460"/>
            <a:ext cx="9713343" cy="7815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2" name="Rectangle 7">
            <a:extLst>
              <a:ext uri="{FF2B5EF4-FFF2-40B4-BE49-F238E27FC236}">
                <a16:creationId xmlns:a16="http://schemas.microsoft.com/office/drawing/2014/main" id="{EA228018-AF1B-485F-8B5F-DB3F344E3E62}"/>
              </a:ext>
            </a:extLst>
          </p:cNvPr>
          <p:cNvSpPr/>
          <p:nvPr userDrawn="1"/>
        </p:nvSpPr>
        <p:spPr>
          <a:xfrm>
            <a:off x="8747185" y="5845630"/>
            <a:ext cx="3444816" cy="1012372"/>
          </a:xfrm>
          <a:custGeom>
            <a:avLst/>
            <a:gdLst>
              <a:gd name="connsiteX0" fmla="*/ 0 w 3444816"/>
              <a:gd name="connsiteY0" fmla="*/ 0 h 1012371"/>
              <a:gd name="connsiteX1" fmla="*/ 3444816 w 3444816"/>
              <a:gd name="connsiteY1" fmla="*/ 0 h 1012371"/>
              <a:gd name="connsiteX2" fmla="*/ 3444816 w 3444816"/>
              <a:gd name="connsiteY2" fmla="*/ 1012371 h 1012371"/>
              <a:gd name="connsiteX3" fmla="*/ 0 w 3444816"/>
              <a:gd name="connsiteY3" fmla="*/ 1012371 h 1012371"/>
              <a:gd name="connsiteX4" fmla="*/ 0 w 3444816"/>
              <a:gd name="connsiteY4" fmla="*/ 0 h 1012371"/>
              <a:gd name="connsiteX0" fmla="*/ 0 w 3444816"/>
              <a:gd name="connsiteY0" fmla="*/ 0 h 1012371"/>
              <a:gd name="connsiteX1" fmla="*/ 3444816 w 3444816"/>
              <a:gd name="connsiteY1" fmla="*/ 0 h 1012371"/>
              <a:gd name="connsiteX2" fmla="*/ 3444816 w 3444816"/>
              <a:gd name="connsiteY2" fmla="*/ 1012371 h 1012371"/>
              <a:gd name="connsiteX3" fmla="*/ 629729 w 3444816"/>
              <a:gd name="connsiteY3" fmla="*/ 995118 h 1012371"/>
              <a:gd name="connsiteX4" fmla="*/ 0 w 3444816"/>
              <a:gd name="connsiteY4" fmla="*/ 0 h 1012371"/>
              <a:gd name="connsiteX0" fmla="*/ 0 w 3444816"/>
              <a:gd name="connsiteY0" fmla="*/ 0 h 1012371"/>
              <a:gd name="connsiteX1" fmla="*/ 3444816 w 3444816"/>
              <a:gd name="connsiteY1" fmla="*/ 0 h 1012371"/>
              <a:gd name="connsiteX2" fmla="*/ 3444816 w 3444816"/>
              <a:gd name="connsiteY2" fmla="*/ 1012371 h 1012371"/>
              <a:gd name="connsiteX3" fmla="*/ 629729 w 3444816"/>
              <a:gd name="connsiteY3" fmla="*/ 1003745 h 1012371"/>
              <a:gd name="connsiteX4" fmla="*/ 0 w 3444816"/>
              <a:gd name="connsiteY4" fmla="*/ 0 h 1012371"/>
              <a:gd name="connsiteX0" fmla="*/ 0 w 3444816"/>
              <a:gd name="connsiteY0" fmla="*/ 0 h 1012372"/>
              <a:gd name="connsiteX1" fmla="*/ 3444816 w 3444816"/>
              <a:gd name="connsiteY1" fmla="*/ 0 h 1012372"/>
              <a:gd name="connsiteX2" fmla="*/ 3444816 w 3444816"/>
              <a:gd name="connsiteY2" fmla="*/ 1012371 h 1012372"/>
              <a:gd name="connsiteX3" fmla="*/ 664234 w 3444816"/>
              <a:gd name="connsiteY3" fmla="*/ 1012372 h 1012372"/>
              <a:gd name="connsiteX4" fmla="*/ 0 w 3444816"/>
              <a:gd name="connsiteY4" fmla="*/ 0 h 10123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4816" h="1012372">
                <a:moveTo>
                  <a:pt x="0" y="0"/>
                </a:moveTo>
                <a:lnTo>
                  <a:pt x="3444816" y="0"/>
                </a:lnTo>
                <a:lnTo>
                  <a:pt x="3444816" y="1012371"/>
                </a:lnTo>
                <a:lnTo>
                  <a:pt x="664234" y="1012372"/>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 name="Title 1"/>
          <p:cNvSpPr>
            <a:spLocks noGrp="1"/>
          </p:cNvSpPr>
          <p:nvPr>
            <p:ph type="title" hasCustomPrompt="1"/>
          </p:nvPr>
        </p:nvSpPr>
        <p:spPr>
          <a:xfrm>
            <a:off x="823460" y="365125"/>
            <a:ext cx="9646133" cy="1325563"/>
          </a:xfrm>
        </p:spPr>
        <p:txBody>
          <a:bodyPr/>
          <a:lstStyle>
            <a:lvl1pPr>
              <a:defRPr>
                <a:solidFill>
                  <a:schemeClr val="accent4"/>
                </a:solidFill>
              </a:defRPr>
            </a:lvl1pPr>
          </a:lstStyle>
          <a:p>
            <a:r>
              <a:rPr lang="en-US"/>
              <a:t>CLICK TO EDIT MASTER TITLE STYLE</a:t>
            </a:r>
          </a:p>
        </p:txBody>
      </p:sp>
      <p:sp>
        <p:nvSpPr>
          <p:cNvPr id="4" name="Content Placeholder 3"/>
          <p:cNvSpPr>
            <a:spLocks noGrp="1"/>
          </p:cNvSpPr>
          <p:nvPr>
            <p:ph sz="half" idx="2"/>
          </p:nvPr>
        </p:nvSpPr>
        <p:spPr>
          <a:xfrm>
            <a:off x="823460" y="2024170"/>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72200" y="2024170"/>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5" name="Picture 14" descr="Icon&#10;&#10;Description automatically generated">
            <a:extLst>
              <a:ext uri="{FF2B5EF4-FFF2-40B4-BE49-F238E27FC236}">
                <a16:creationId xmlns:a16="http://schemas.microsoft.com/office/drawing/2014/main" id="{52B11312-E21E-4647-BC25-849DAA82280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082" y="531628"/>
            <a:ext cx="633603" cy="639260"/>
          </a:xfrm>
          <a:prstGeom prst="rect">
            <a:avLst/>
          </a:prstGeom>
        </p:spPr>
      </p:pic>
      <p:cxnSp>
        <p:nvCxnSpPr>
          <p:cNvPr id="16" name="Straight Connector 15">
            <a:extLst>
              <a:ext uri="{FF2B5EF4-FFF2-40B4-BE49-F238E27FC236}">
                <a16:creationId xmlns:a16="http://schemas.microsoft.com/office/drawing/2014/main" id="{F1093818-B0F9-4A9F-9081-AA60AD4B3FC5}"/>
              </a:ext>
            </a:extLst>
          </p:cNvPr>
          <p:cNvCxnSpPr/>
          <p:nvPr userDrawn="1"/>
        </p:nvCxnSpPr>
        <p:spPr>
          <a:xfrm>
            <a:off x="10469593" y="1027906"/>
            <a:ext cx="1722407" cy="0"/>
          </a:xfrm>
          <a:prstGeom prst="line">
            <a:avLst/>
          </a:prstGeom>
          <a:ln w="57150"/>
        </p:spPr>
        <p:style>
          <a:lnRef idx="1">
            <a:schemeClr val="accent3"/>
          </a:lnRef>
          <a:fillRef idx="0">
            <a:schemeClr val="accent3"/>
          </a:fillRef>
          <a:effectRef idx="0">
            <a:schemeClr val="accent3"/>
          </a:effectRef>
          <a:fontRef idx="minor">
            <a:schemeClr val="tx1"/>
          </a:fontRef>
        </p:style>
      </p:cxnSp>
      <p:sp>
        <p:nvSpPr>
          <p:cNvPr id="17" name="TextBox 16">
            <a:extLst>
              <a:ext uri="{FF2B5EF4-FFF2-40B4-BE49-F238E27FC236}">
                <a16:creationId xmlns:a16="http://schemas.microsoft.com/office/drawing/2014/main" id="{9B1FA942-ED22-4730-8B1C-652B1198A3E5}"/>
              </a:ext>
            </a:extLst>
          </p:cNvPr>
          <p:cNvSpPr txBox="1"/>
          <p:nvPr userDrawn="1"/>
        </p:nvSpPr>
        <p:spPr>
          <a:xfrm>
            <a:off x="9376914" y="6461698"/>
            <a:ext cx="2493030" cy="230832"/>
          </a:xfrm>
          <a:prstGeom prst="rect">
            <a:avLst/>
          </a:prstGeom>
          <a:noFill/>
        </p:spPr>
        <p:txBody>
          <a:bodyPr wrap="square" rtlCol="0">
            <a:spAutoFit/>
          </a:bodyPr>
          <a:lstStyle/>
          <a:p>
            <a:pPr algn="r"/>
            <a:r>
              <a:rPr lang="en-US" sz="900">
                <a:solidFill>
                  <a:schemeClr val="bg1"/>
                </a:solidFill>
              </a:rPr>
              <a:t>Electric Vehicle Infrastructure Deployment</a:t>
            </a:r>
          </a:p>
        </p:txBody>
      </p:sp>
      <p:pic>
        <p:nvPicPr>
          <p:cNvPr id="18" name="Picture 17">
            <a:extLst>
              <a:ext uri="{FF2B5EF4-FFF2-40B4-BE49-F238E27FC236}">
                <a16:creationId xmlns:a16="http://schemas.microsoft.com/office/drawing/2014/main" id="{6BE9888E-13A4-4DA7-BD42-713CE69585FA}"/>
              </a:ext>
            </a:extLst>
          </p:cNvPr>
          <p:cNvPicPr/>
          <p:nvPr userDrawn="1"/>
        </p:nvPicPr>
        <p:blipFill>
          <a:blip r:embed="rId3">
            <a:extLst>
              <a:ext uri="{28A0092B-C50C-407E-A947-70E740481C1C}">
                <a14:useLocalDpi xmlns:a14="http://schemas.microsoft.com/office/drawing/2010/main" val="0"/>
              </a:ext>
            </a:extLst>
          </a:blip>
          <a:srcRect/>
          <a:stretch/>
        </p:blipFill>
        <p:spPr>
          <a:xfrm>
            <a:off x="9501914" y="6049344"/>
            <a:ext cx="2362835" cy="429606"/>
          </a:xfrm>
          <a:prstGeom prst="rect">
            <a:avLst/>
          </a:prstGeom>
        </p:spPr>
      </p:pic>
    </p:spTree>
    <p:extLst>
      <p:ext uri="{BB962C8B-B14F-4D97-AF65-F5344CB8AC3E}">
        <p14:creationId xmlns:p14="http://schemas.microsoft.com/office/powerpoint/2010/main" val="2169978746"/>
      </p:ext>
    </p:extLst>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 Dar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01D18CB-9914-4524-8F1D-1242C14D6806}"/>
              </a:ext>
            </a:extLst>
          </p:cNvPr>
          <p:cNvSpPr/>
          <p:nvPr userDrawn="1"/>
        </p:nvSpPr>
        <p:spPr>
          <a:xfrm>
            <a:off x="0" y="0"/>
            <a:ext cx="12192000" cy="6858000"/>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4" name="TextBox 3">
            <a:extLst>
              <a:ext uri="{FF2B5EF4-FFF2-40B4-BE49-F238E27FC236}">
                <a16:creationId xmlns:a16="http://schemas.microsoft.com/office/drawing/2014/main" id="{FB86FED9-D09F-48D4-8CB4-7F71C7800F9F}"/>
              </a:ext>
            </a:extLst>
          </p:cNvPr>
          <p:cNvSpPr txBox="1"/>
          <p:nvPr userDrawn="1"/>
        </p:nvSpPr>
        <p:spPr>
          <a:xfrm>
            <a:off x="9376914" y="6461698"/>
            <a:ext cx="2493030" cy="230832"/>
          </a:xfrm>
          <a:prstGeom prst="rect">
            <a:avLst/>
          </a:prstGeom>
          <a:noFill/>
        </p:spPr>
        <p:txBody>
          <a:bodyPr wrap="square" rtlCol="0">
            <a:spAutoFit/>
          </a:bodyPr>
          <a:lstStyle/>
          <a:p>
            <a:pPr algn="r"/>
            <a:r>
              <a:rPr lang="en-US" sz="900">
                <a:solidFill>
                  <a:schemeClr val="bg1"/>
                </a:solidFill>
              </a:rPr>
              <a:t>Electric Vehicle Infrastructure Deployment</a:t>
            </a:r>
          </a:p>
        </p:txBody>
      </p:sp>
      <p:pic>
        <p:nvPicPr>
          <p:cNvPr id="5" name="Picture 4">
            <a:extLst>
              <a:ext uri="{FF2B5EF4-FFF2-40B4-BE49-F238E27FC236}">
                <a16:creationId xmlns:a16="http://schemas.microsoft.com/office/drawing/2014/main" id="{8042F7E7-3232-4621-B465-A9809890DFC7}"/>
              </a:ext>
            </a:extLst>
          </p:cNvPr>
          <p:cNvPicPr/>
          <p:nvPr userDrawn="1"/>
        </p:nvPicPr>
        <p:blipFill>
          <a:blip r:embed="rId2">
            <a:extLst>
              <a:ext uri="{28A0092B-C50C-407E-A947-70E740481C1C}">
                <a14:useLocalDpi xmlns:a14="http://schemas.microsoft.com/office/drawing/2010/main" val="0"/>
              </a:ext>
            </a:extLst>
          </a:blip>
          <a:srcRect/>
          <a:stretch/>
        </p:blipFill>
        <p:spPr>
          <a:xfrm>
            <a:off x="9501914" y="6049344"/>
            <a:ext cx="2362835" cy="429606"/>
          </a:xfrm>
          <a:prstGeom prst="rect">
            <a:avLst/>
          </a:prstGeom>
        </p:spPr>
      </p:pic>
      <p:pic>
        <p:nvPicPr>
          <p:cNvPr id="6" name="Picture 5" descr="Icon&#10;&#10;Description automatically generated">
            <a:extLst>
              <a:ext uri="{FF2B5EF4-FFF2-40B4-BE49-F238E27FC236}">
                <a16:creationId xmlns:a16="http://schemas.microsoft.com/office/drawing/2014/main" id="{B2860558-0154-4D58-B7ED-FEB95829D9C9}"/>
              </a:ext>
            </a:extLst>
          </p:cNvPr>
          <p:cNvPicPr>
            <a:picLocks noChangeAspect="1"/>
          </p:cNvPicPr>
          <p:nvPr userDrawn="1"/>
        </p:nvPicPr>
        <p:blipFill>
          <a:blip r:embed="rId3">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72082" y="531628"/>
            <a:ext cx="633603" cy="639260"/>
          </a:xfrm>
          <a:prstGeom prst="rect">
            <a:avLst/>
          </a:prstGeom>
        </p:spPr>
      </p:pic>
      <p:cxnSp>
        <p:nvCxnSpPr>
          <p:cNvPr id="7" name="Straight Connector 6">
            <a:extLst>
              <a:ext uri="{FF2B5EF4-FFF2-40B4-BE49-F238E27FC236}">
                <a16:creationId xmlns:a16="http://schemas.microsoft.com/office/drawing/2014/main" id="{DA1DE852-816B-4316-A1FE-F9C003B344C9}"/>
              </a:ext>
            </a:extLst>
          </p:cNvPr>
          <p:cNvCxnSpPr/>
          <p:nvPr userDrawn="1"/>
        </p:nvCxnSpPr>
        <p:spPr>
          <a:xfrm>
            <a:off x="10469593" y="1027906"/>
            <a:ext cx="1722407" cy="0"/>
          </a:xfrm>
          <a:prstGeom prst="line">
            <a:avLst/>
          </a:prstGeom>
          <a:ln w="57150"/>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28281348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olidFill>
              </a:defRPr>
            </a:lvl1pPr>
          </a:lstStyle>
          <a:p>
            <a:r>
              <a:rPr lang="en-US"/>
              <a:t>Click to edit Master title style</a:t>
            </a:r>
          </a:p>
        </p:txBody>
      </p:sp>
    </p:spTree>
    <p:extLst>
      <p:ext uri="{BB962C8B-B14F-4D97-AF65-F5344CB8AC3E}">
        <p14:creationId xmlns:p14="http://schemas.microsoft.com/office/powerpoint/2010/main" val="12813020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45153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blank" preserve="1">
  <p:cSld name="1_Blank">
    <p:bg>
      <p:bgRef idx="1001">
        <a:schemeClr val="bg2"/>
      </p:bgRef>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80C6BE9-4EA2-4D77-8F4B-7EE2E14D755A}"/>
              </a:ext>
            </a:extLst>
          </p:cNvPr>
          <p:cNvSpPr txBox="1"/>
          <p:nvPr userDrawn="1"/>
        </p:nvSpPr>
        <p:spPr>
          <a:xfrm>
            <a:off x="9376914" y="6461698"/>
            <a:ext cx="2493030" cy="230832"/>
          </a:xfrm>
          <a:prstGeom prst="rect">
            <a:avLst/>
          </a:prstGeom>
          <a:noFill/>
        </p:spPr>
        <p:txBody>
          <a:bodyPr wrap="square" rtlCol="0">
            <a:spAutoFit/>
          </a:bodyPr>
          <a:lstStyle/>
          <a:p>
            <a:pPr algn="r"/>
            <a:r>
              <a:rPr lang="en-US" sz="900">
                <a:solidFill>
                  <a:schemeClr val="tx1"/>
                </a:solidFill>
              </a:rPr>
              <a:t>Electric Vehicle Infrastructure Deployment</a:t>
            </a:r>
          </a:p>
        </p:txBody>
      </p:sp>
      <p:pic>
        <p:nvPicPr>
          <p:cNvPr id="5" name="Picture 4">
            <a:extLst>
              <a:ext uri="{FF2B5EF4-FFF2-40B4-BE49-F238E27FC236}">
                <a16:creationId xmlns:a16="http://schemas.microsoft.com/office/drawing/2014/main" id="{0E5E37AD-CB77-4973-A864-589F44CE6480}"/>
              </a:ext>
            </a:extLst>
          </p:cNvPr>
          <p:cNvPicPr/>
          <p:nvPr userDrawn="1"/>
        </p:nvPicPr>
        <p:blipFill>
          <a:blip r:embed="rId2">
            <a:extLst>
              <a:ext uri="{28A0092B-C50C-407E-A947-70E740481C1C}">
                <a14:useLocalDpi xmlns:a14="http://schemas.microsoft.com/office/drawing/2010/main" val="0"/>
              </a:ext>
            </a:extLst>
          </a:blip>
          <a:srcRect/>
          <a:stretch/>
        </p:blipFill>
        <p:spPr>
          <a:xfrm>
            <a:off x="9501914" y="6049344"/>
            <a:ext cx="2362835" cy="429606"/>
          </a:xfrm>
          <a:prstGeom prst="rect">
            <a:avLst/>
          </a:prstGeom>
        </p:spPr>
      </p:pic>
    </p:spTree>
    <p:extLst>
      <p:ext uri="{BB962C8B-B14F-4D97-AF65-F5344CB8AC3E}">
        <p14:creationId xmlns:p14="http://schemas.microsoft.com/office/powerpoint/2010/main" val="998025362"/>
      </p:ext>
    </p:extLst>
  </p:cSld>
  <p:clrMapOvr>
    <a:overrideClrMapping bg1="dk1" tx1="lt1" bg2="dk2" tx2="lt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blank" preserve="1">
  <p:cSld name="2_Blank">
    <p:bg>
      <p:bgPr>
        <a:solidFill>
          <a:schemeClr val="tx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F44BB83-C744-476A-8FA2-D54E532ABC95}"/>
              </a:ext>
            </a:extLst>
          </p:cNvPr>
          <p:cNvPicPr/>
          <p:nvPr userDrawn="1"/>
        </p:nvPicPr>
        <p:blipFill>
          <a:blip r:embed="rId2">
            <a:extLst>
              <a:ext uri="{28A0092B-C50C-407E-A947-70E740481C1C}">
                <a14:useLocalDpi xmlns:a14="http://schemas.microsoft.com/office/drawing/2010/main" val="0"/>
              </a:ext>
            </a:extLst>
          </a:blip>
          <a:srcRect/>
          <a:stretch/>
        </p:blipFill>
        <p:spPr>
          <a:xfrm>
            <a:off x="9501915" y="5997588"/>
            <a:ext cx="2362833" cy="429606"/>
          </a:xfrm>
          <a:prstGeom prst="rect">
            <a:avLst/>
          </a:prstGeom>
          <a:solidFill>
            <a:schemeClr val="tx1"/>
          </a:solidFill>
        </p:spPr>
      </p:pic>
      <p:sp>
        <p:nvSpPr>
          <p:cNvPr id="4" name="TextBox 3">
            <a:extLst>
              <a:ext uri="{FF2B5EF4-FFF2-40B4-BE49-F238E27FC236}">
                <a16:creationId xmlns:a16="http://schemas.microsoft.com/office/drawing/2014/main" id="{0AE17555-0FE6-479B-80ED-48A6E3B1EEF8}"/>
              </a:ext>
            </a:extLst>
          </p:cNvPr>
          <p:cNvSpPr txBox="1"/>
          <p:nvPr userDrawn="1"/>
        </p:nvSpPr>
        <p:spPr>
          <a:xfrm>
            <a:off x="9376914" y="6461698"/>
            <a:ext cx="2493030" cy="230832"/>
          </a:xfrm>
          <a:prstGeom prst="rect">
            <a:avLst/>
          </a:prstGeom>
          <a:noFill/>
        </p:spPr>
        <p:txBody>
          <a:bodyPr wrap="square" rtlCol="0">
            <a:spAutoFit/>
          </a:bodyPr>
          <a:lstStyle/>
          <a:p>
            <a:pPr algn="r"/>
            <a:r>
              <a:rPr lang="en-US" sz="900">
                <a:solidFill>
                  <a:schemeClr val="bg1"/>
                </a:solidFill>
              </a:rPr>
              <a:t>Electric Vehicle Infrastructure Deployment</a:t>
            </a:r>
          </a:p>
        </p:txBody>
      </p:sp>
    </p:spTree>
    <p:extLst>
      <p:ext uri="{BB962C8B-B14F-4D97-AF65-F5344CB8AC3E}">
        <p14:creationId xmlns:p14="http://schemas.microsoft.com/office/powerpoint/2010/main" val="2900252580"/>
      </p:ext>
    </p:extLst>
  </p:cSld>
  <p:clrMapOvr>
    <a:overrideClrMapping bg1="dk1" tx1="lt1" bg2="dk2" tx2="lt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blank" preserve="1">
  <p:cSld name="3_Blank">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26098884"/>
      </p:ext>
    </p:extLst>
  </p:cSld>
  <p:clrMapOvr>
    <a:overrideClrMapping bg1="dk1" tx1="lt1" bg2="dk2" tx2="lt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9" name="Rectangle 7">
            <a:extLst>
              <a:ext uri="{FF2B5EF4-FFF2-40B4-BE49-F238E27FC236}">
                <a16:creationId xmlns:a16="http://schemas.microsoft.com/office/drawing/2014/main" id="{3B8C35BA-4D2A-4F1E-BBC8-B646EB9E993C}"/>
              </a:ext>
            </a:extLst>
          </p:cNvPr>
          <p:cNvSpPr/>
          <p:nvPr userDrawn="1"/>
        </p:nvSpPr>
        <p:spPr>
          <a:xfrm>
            <a:off x="8747185" y="5845630"/>
            <a:ext cx="3444816" cy="1012372"/>
          </a:xfrm>
          <a:custGeom>
            <a:avLst/>
            <a:gdLst>
              <a:gd name="connsiteX0" fmla="*/ 0 w 3444816"/>
              <a:gd name="connsiteY0" fmla="*/ 0 h 1012371"/>
              <a:gd name="connsiteX1" fmla="*/ 3444816 w 3444816"/>
              <a:gd name="connsiteY1" fmla="*/ 0 h 1012371"/>
              <a:gd name="connsiteX2" fmla="*/ 3444816 w 3444816"/>
              <a:gd name="connsiteY2" fmla="*/ 1012371 h 1012371"/>
              <a:gd name="connsiteX3" fmla="*/ 0 w 3444816"/>
              <a:gd name="connsiteY3" fmla="*/ 1012371 h 1012371"/>
              <a:gd name="connsiteX4" fmla="*/ 0 w 3444816"/>
              <a:gd name="connsiteY4" fmla="*/ 0 h 1012371"/>
              <a:gd name="connsiteX0" fmla="*/ 0 w 3444816"/>
              <a:gd name="connsiteY0" fmla="*/ 0 h 1012371"/>
              <a:gd name="connsiteX1" fmla="*/ 3444816 w 3444816"/>
              <a:gd name="connsiteY1" fmla="*/ 0 h 1012371"/>
              <a:gd name="connsiteX2" fmla="*/ 3444816 w 3444816"/>
              <a:gd name="connsiteY2" fmla="*/ 1012371 h 1012371"/>
              <a:gd name="connsiteX3" fmla="*/ 629729 w 3444816"/>
              <a:gd name="connsiteY3" fmla="*/ 995118 h 1012371"/>
              <a:gd name="connsiteX4" fmla="*/ 0 w 3444816"/>
              <a:gd name="connsiteY4" fmla="*/ 0 h 1012371"/>
              <a:gd name="connsiteX0" fmla="*/ 0 w 3444816"/>
              <a:gd name="connsiteY0" fmla="*/ 0 h 1012371"/>
              <a:gd name="connsiteX1" fmla="*/ 3444816 w 3444816"/>
              <a:gd name="connsiteY1" fmla="*/ 0 h 1012371"/>
              <a:gd name="connsiteX2" fmla="*/ 3444816 w 3444816"/>
              <a:gd name="connsiteY2" fmla="*/ 1012371 h 1012371"/>
              <a:gd name="connsiteX3" fmla="*/ 629729 w 3444816"/>
              <a:gd name="connsiteY3" fmla="*/ 1003745 h 1012371"/>
              <a:gd name="connsiteX4" fmla="*/ 0 w 3444816"/>
              <a:gd name="connsiteY4" fmla="*/ 0 h 1012371"/>
              <a:gd name="connsiteX0" fmla="*/ 0 w 3444816"/>
              <a:gd name="connsiteY0" fmla="*/ 0 h 1012372"/>
              <a:gd name="connsiteX1" fmla="*/ 3444816 w 3444816"/>
              <a:gd name="connsiteY1" fmla="*/ 0 h 1012372"/>
              <a:gd name="connsiteX2" fmla="*/ 3444816 w 3444816"/>
              <a:gd name="connsiteY2" fmla="*/ 1012371 h 1012372"/>
              <a:gd name="connsiteX3" fmla="*/ 664234 w 3444816"/>
              <a:gd name="connsiteY3" fmla="*/ 1012372 h 1012372"/>
              <a:gd name="connsiteX4" fmla="*/ 0 w 3444816"/>
              <a:gd name="connsiteY4" fmla="*/ 0 h 10123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4816" h="1012372">
                <a:moveTo>
                  <a:pt x="0" y="0"/>
                </a:moveTo>
                <a:lnTo>
                  <a:pt x="3444816" y="0"/>
                </a:lnTo>
                <a:lnTo>
                  <a:pt x="3444816" y="1012371"/>
                </a:lnTo>
                <a:lnTo>
                  <a:pt x="664234" y="1012372"/>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8" name="Rectangle 7"/>
          <p:cNvSpPr/>
          <p:nvPr userDrawn="1"/>
        </p:nvSpPr>
        <p:spPr>
          <a:xfrm rot="5400000">
            <a:off x="-1042988" y="1042987"/>
            <a:ext cx="6858000" cy="477202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solidFill>
                <a:schemeClr val="accent1"/>
              </a:solidFill>
            </a:endParaRPr>
          </a:p>
        </p:txBody>
      </p:sp>
      <p:sp>
        <p:nvSpPr>
          <p:cNvPr id="3" name="Content Placeholder 2"/>
          <p:cNvSpPr>
            <a:spLocks noGrp="1"/>
          </p:cNvSpPr>
          <p:nvPr>
            <p:ph idx="1"/>
          </p:nvPr>
        </p:nvSpPr>
        <p:spPr>
          <a:xfrm>
            <a:off x="5183188" y="987425"/>
            <a:ext cx="6172200" cy="48006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66534" y="2057400"/>
            <a:ext cx="3932237" cy="3811588"/>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12" name="Picture 11">
            <a:extLst>
              <a:ext uri="{FF2B5EF4-FFF2-40B4-BE49-F238E27FC236}">
                <a16:creationId xmlns:a16="http://schemas.microsoft.com/office/drawing/2014/main" id="{3836C356-2601-4F22-B9D2-10326BA20325}"/>
              </a:ext>
            </a:extLst>
          </p:cNvPr>
          <p:cNvPicPr/>
          <p:nvPr userDrawn="1"/>
        </p:nvPicPr>
        <p:blipFill>
          <a:blip r:embed="rId2">
            <a:extLst>
              <a:ext uri="{28A0092B-C50C-407E-A947-70E740481C1C}">
                <a14:useLocalDpi xmlns:a14="http://schemas.microsoft.com/office/drawing/2010/main" val="0"/>
              </a:ext>
            </a:extLst>
          </a:blip>
          <a:srcRect/>
          <a:stretch/>
        </p:blipFill>
        <p:spPr>
          <a:xfrm>
            <a:off x="9501914" y="5997588"/>
            <a:ext cx="2362835" cy="429606"/>
          </a:xfrm>
          <a:prstGeom prst="rect">
            <a:avLst/>
          </a:prstGeom>
        </p:spPr>
      </p:pic>
      <p:sp>
        <p:nvSpPr>
          <p:cNvPr id="11" name="TextBox 10">
            <a:extLst>
              <a:ext uri="{FF2B5EF4-FFF2-40B4-BE49-F238E27FC236}">
                <a16:creationId xmlns:a16="http://schemas.microsoft.com/office/drawing/2014/main" id="{1FF3145C-A3B5-49CD-BF1C-E5F15EBFAA9D}"/>
              </a:ext>
            </a:extLst>
          </p:cNvPr>
          <p:cNvSpPr txBox="1"/>
          <p:nvPr userDrawn="1"/>
        </p:nvSpPr>
        <p:spPr>
          <a:xfrm>
            <a:off x="9376914" y="6461698"/>
            <a:ext cx="2493030" cy="230832"/>
          </a:xfrm>
          <a:prstGeom prst="rect">
            <a:avLst/>
          </a:prstGeom>
          <a:noFill/>
        </p:spPr>
        <p:txBody>
          <a:bodyPr wrap="square" rtlCol="0">
            <a:spAutoFit/>
          </a:bodyPr>
          <a:lstStyle/>
          <a:p>
            <a:pPr algn="r"/>
            <a:r>
              <a:rPr lang="en-US" sz="900">
                <a:solidFill>
                  <a:schemeClr val="bg1"/>
                </a:solidFill>
              </a:rPr>
              <a:t>Electric Vehicle Infrastructure Deployment</a:t>
            </a:r>
          </a:p>
        </p:txBody>
      </p:sp>
      <p:sp>
        <p:nvSpPr>
          <p:cNvPr id="14" name="Rectangle 7">
            <a:extLst>
              <a:ext uri="{FF2B5EF4-FFF2-40B4-BE49-F238E27FC236}">
                <a16:creationId xmlns:a16="http://schemas.microsoft.com/office/drawing/2014/main" id="{050B68A0-22F6-4581-A998-B04EE3A665F1}"/>
              </a:ext>
            </a:extLst>
          </p:cNvPr>
          <p:cNvSpPr/>
          <p:nvPr userDrawn="1"/>
        </p:nvSpPr>
        <p:spPr>
          <a:xfrm rot="10800000">
            <a:off x="-18752" y="457200"/>
            <a:ext cx="4055843" cy="1600200"/>
          </a:xfrm>
          <a:custGeom>
            <a:avLst/>
            <a:gdLst>
              <a:gd name="connsiteX0" fmla="*/ 0 w 3444816"/>
              <a:gd name="connsiteY0" fmla="*/ 0 h 1012371"/>
              <a:gd name="connsiteX1" fmla="*/ 3444816 w 3444816"/>
              <a:gd name="connsiteY1" fmla="*/ 0 h 1012371"/>
              <a:gd name="connsiteX2" fmla="*/ 3444816 w 3444816"/>
              <a:gd name="connsiteY2" fmla="*/ 1012371 h 1012371"/>
              <a:gd name="connsiteX3" fmla="*/ 0 w 3444816"/>
              <a:gd name="connsiteY3" fmla="*/ 1012371 h 1012371"/>
              <a:gd name="connsiteX4" fmla="*/ 0 w 3444816"/>
              <a:gd name="connsiteY4" fmla="*/ 0 h 1012371"/>
              <a:gd name="connsiteX0" fmla="*/ 0 w 3444816"/>
              <a:gd name="connsiteY0" fmla="*/ 0 h 1012371"/>
              <a:gd name="connsiteX1" fmla="*/ 3444816 w 3444816"/>
              <a:gd name="connsiteY1" fmla="*/ 0 h 1012371"/>
              <a:gd name="connsiteX2" fmla="*/ 3444816 w 3444816"/>
              <a:gd name="connsiteY2" fmla="*/ 1012371 h 1012371"/>
              <a:gd name="connsiteX3" fmla="*/ 629729 w 3444816"/>
              <a:gd name="connsiteY3" fmla="*/ 995118 h 1012371"/>
              <a:gd name="connsiteX4" fmla="*/ 0 w 3444816"/>
              <a:gd name="connsiteY4" fmla="*/ 0 h 1012371"/>
              <a:gd name="connsiteX0" fmla="*/ 0 w 3444816"/>
              <a:gd name="connsiteY0" fmla="*/ 0 h 1012371"/>
              <a:gd name="connsiteX1" fmla="*/ 3444816 w 3444816"/>
              <a:gd name="connsiteY1" fmla="*/ 0 h 1012371"/>
              <a:gd name="connsiteX2" fmla="*/ 3444816 w 3444816"/>
              <a:gd name="connsiteY2" fmla="*/ 1012371 h 1012371"/>
              <a:gd name="connsiteX3" fmla="*/ 629729 w 3444816"/>
              <a:gd name="connsiteY3" fmla="*/ 1003745 h 1012371"/>
              <a:gd name="connsiteX4" fmla="*/ 0 w 3444816"/>
              <a:gd name="connsiteY4" fmla="*/ 0 h 1012371"/>
              <a:gd name="connsiteX0" fmla="*/ 0 w 3444816"/>
              <a:gd name="connsiteY0" fmla="*/ 0 h 1012372"/>
              <a:gd name="connsiteX1" fmla="*/ 3444816 w 3444816"/>
              <a:gd name="connsiteY1" fmla="*/ 0 h 1012372"/>
              <a:gd name="connsiteX2" fmla="*/ 3444816 w 3444816"/>
              <a:gd name="connsiteY2" fmla="*/ 1012371 h 1012372"/>
              <a:gd name="connsiteX3" fmla="*/ 664234 w 3444816"/>
              <a:gd name="connsiteY3" fmla="*/ 1012372 h 1012372"/>
              <a:gd name="connsiteX4" fmla="*/ 0 w 3444816"/>
              <a:gd name="connsiteY4" fmla="*/ 0 h 1012372"/>
              <a:gd name="connsiteX0" fmla="*/ 0 w 3444816"/>
              <a:gd name="connsiteY0" fmla="*/ 0 h 1012372"/>
              <a:gd name="connsiteX1" fmla="*/ 2565943 w 3444816"/>
              <a:gd name="connsiteY1" fmla="*/ 0 h 1012372"/>
              <a:gd name="connsiteX2" fmla="*/ 3444816 w 3444816"/>
              <a:gd name="connsiteY2" fmla="*/ 1012371 h 1012372"/>
              <a:gd name="connsiteX3" fmla="*/ 664234 w 3444816"/>
              <a:gd name="connsiteY3" fmla="*/ 1012372 h 1012372"/>
              <a:gd name="connsiteX4" fmla="*/ 0 w 3444816"/>
              <a:gd name="connsiteY4" fmla="*/ 0 h 1012372"/>
              <a:gd name="connsiteX0" fmla="*/ 0 w 2565943"/>
              <a:gd name="connsiteY0" fmla="*/ 0 h 1012372"/>
              <a:gd name="connsiteX1" fmla="*/ 2565943 w 2565943"/>
              <a:gd name="connsiteY1" fmla="*/ 0 h 1012372"/>
              <a:gd name="connsiteX2" fmla="*/ 2560381 w 2565943"/>
              <a:gd name="connsiteY2" fmla="*/ 1012371 h 1012372"/>
              <a:gd name="connsiteX3" fmla="*/ 664234 w 2565943"/>
              <a:gd name="connsiteY3" fmla="*/ 1012372 h 1012372"/>
              <a:gd name="connsiteX4" fmla="*/ 0 w 2565943"/>
              <a:gd name="connsiteY4" fmla="*/ 0 h 10123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65943" h="1012372">
                <a:moveTo>
                  <a:pt x="0" y="0"/>
                </a:moveTo>
                <a:lnTo>
                  <a:pt x="2565943" y="0"/>
                </a:lnTo>
                <a:lnTo>
                  <a:pt x="2560381" y="1012371"/>
                </a:lnTo>
                <a:lnTo>
                  <a:pt x="664234" y="1012372"/>
                </a:lnTo>
                <a:lnTo>
                  <a:pt x="0" y="0"/>
                </a:lnTo>
                <a:close/>
              </a:path>
            </a:pathLst>
          </a:cu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 name="Title 1"/>
          <p:cNvSpPr>
            <a:spLocks noGrp="1"/>
          </p:cNvSpPr>
          <p:nvPr>
            <p:ph type="title"/>
          </p:nvPr>
        </p:nvSpPr>
        <p:spPr>
          <a:xfrm>
            <a:off x="255372" y="457200"/>
            <a:ext cx="3156044" cy="1600200"/>
          </a:xfrm>
        </p:spPr>
        <p:txBody>
          <a:bodyPr anchor="b"/>
          <a:lstStyle>
            <a:lvl1pPr>
              <a:defRPr sz="3200">
                <a:solidFill>
                  <a:schemeClr val="bg1"/>
                </a:solidFill>
              </a:defRPr>
            </a:lvl1pPr>
          </a:lstStyle>
          <a:p>
            <a:r>
              <a:rPr lang="en-US"/>
              <a:t>Click to edit Master title style</a:t>
            </a:r>
          </a:p>
        </p:txBody>
      </p:sp>
    </p:spTree>
    <p:extLst>
      <p:ext uri="{BB962C8B-B14F-4D97-AF65-F5344CB8AC3E}">
        <p14:creationId xmlns:p14="http://schemas.microsoft.com/office/powerpoint/2010/main" val="331341727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1_Content with Caption">
    <p:spTree>
      <p:nvGrpSpPr>
        <p:cNvPr id="1" name=""/>
        <p:cNvGrpSpPr/>
        <p:nvPr/>
      </p:nvGrpSpPr>
      <p:grpSpPr>
        <a:xfrm>
          <a:off x="0" y="0"/>
          <a:ext cx="0" cy="0"/>
          <a:chOff x="0" y="0"/>
          <a:chExt cx="0" cy="0"/>
        </a:xfrm>
      </p:grpSpPr>
      <p:sp>
        <p:nvSpPr>
          <p:cNvPr id="9" name="Rectangle 7">
            <a:extLst>
              <a:ext uri="{FF2B5EF4-FFF2-40B4-BE49-F238E27FC236}">
                <a16:creationId xmlns:a16="http://schemas.microsoft.com/office/drawing/2014/main" id="{3B8C35BA-4D2A-4F1E-BBC8-B646EB9E993C}"/>
              </a:ext>
            </a:extLst>
          </p:cNvPr>
          <p:cNvSpPr/>
          <p:nvPr userDrawn="1"/>
        </p:nvSpPr>
        <p:spPr>
          <a:xfrm>
            <a:off x="8747185" y="5845630"/>
            <a:ext cx="3444816" cy="1012372"/>
          </a:xfrm>
          <a:custGeom>
            <a:avLst/>
            <a:gdLst>
              <a:gd name="connsiteX0" fmla="*/ 0 w 3444816"/>
              <a:gd name="connsiteY0" fmla="*/ 0 h 1012371"/>
              <a:gd name="connsiteX1" fmla="*/ 3444816 w 3444816"/>
              <a:gd name="connsiteY1" fmla="*/ 0 h 1012371"/>
              <a:gd name="connsiteX2" fmla="*/ 3444816 w 3444816"/>
              <a:gd name="connsiteY2" fmla="*/ 1012371 h 1012371"/>
              <a:gd name="connsiteX3" fmla="*/ 0 w 3444816"/>
              <a:gd name="connsiteY3" fmla="*/ 1012371 h 1012371"/>
              <a:gd name="connsiteX4" fmla="*/ 0 w 3444816"/>
              <a:gd name="connsiteY4" fmla="*/ 0 h 1012371"/>
              <a:gd name="connsiteX0" fmla="*/ 0 w 3444816"/>
              <a:gd name="connsiteY0" fmla="*/ 0 h 1012371"/>
              <a:gd name="connsiteX1" fmla="*/ 3444816 w 3444816"/>
              <a:gd name="connsiteY1" fmla="*/ 0 h 1012371"/>
              <a:gd name="connsiteX2" fmla="*/ 3444816 w 3444816"/>
              <a:gd name="connsiteY2" fmla="*/ 1012371 h 1012371"/>
              <a:gd name="connsiteX3" fmla="*/ 629729 w 3444816"/>
              <a:gd name="connsiteY3" fmla="*/ 995118 h 1012371"/>
              <a:gd name="connsiteX4" fmla="*/ 0 w 3444816"/>
              <a:gd name="connsiteY4" fmla="*/ 0 h 1012371"/>
              <a:gd name="connsiteX0" fmla="*/ 0 w 3444816"/>
              <a:gd name="connsiteY0" fmla="*/ 0 h 1012371"/>
              <a:gd name="connsiteX1" fmla="*/ 3444816 w 3444816"/>
              <a:gd name="connsiteY1" fmla="*/ 0 h 1012371"/>
              <a:gd name="connsiteX2" fmla="*/ 3444816 w 3444816"/>
              <a:gd name="connsiteY2" fmla="*/ 1012371 h 1012371"/>
              <a:gd name="connsiteX3" fmla="*/ 629729 w 3444816"/>
              <a:gd name="connsiteY3" fmla="*/ 1003745 h 1012371"/>
              <a:gd name="connsiteX4" fmla="*/ 0 w 3444816"/>
              <a:gd name="connsiteY4" fmla="*/ 0 h 1012371"/>
              <a:gd name="connsiteX0" fmla="*/ 0 w 3444816"/>
              <a:gd name="connsiteY0" fmla="*/ 0 h 1012372"/>
              <a:gd name="connsiteX1" fmla="*/ 3444816 w 3444816"/>
              <a:gd name="connsiteY1" fmla="*/ 0 h 1012372"/>
              <a:gd name="connsiteX2" fmla="*/ 3444816 w 3444816"/>
              <a:gd name="connsiteY2" fmla="*/ 1012371 h 1012372"/>
              <a:gd name="connsiteX3" fmla="*/ 664234 w 3444816"/>
              <a:gd name="connsiteY3" fmla="*/ 1012372 h 1012372"/>
              <a:gd name="connsiteX4" fmla="*/ 0 w 3444816"/>
              <a:gd name="connsiteY4" fmla="*/ 0 h 10123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4816" h="1012372">
                <a:moveTo>
                  <a:pt x="0" y="0"/>
                </a:moveTo>
                <a:lnTo>
                  <a:pt x="3444816" y="0"/>
                </a:lnTo>
                <a:lnTo>
                  <a:pt x="3444816" y="1012371"/>
                </a:lnTo>
                <a:lnTo>
                  <a:pt x="664234" y="1012372"/>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8" name="Rectangle 7"/>
          <p:cNvSpPr/>
          <p:nvPr userDrawn="1"/>
        </p:nvSpPr>
        <p:spPr>
          <a:xfrm rot="5400000">
            <a:off x="-1042988" y="1042987"/>
            <a:ext cx="6858000" cy="477202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solidFill>
                <a:schemeClr val="accent1"/>
              </a:solidFill>
            </a:endParaRPr>
          </a:p>
        </p:txBody>
      </p:sp>
      <p:sp>
        <p:nvSpPr>
          <p:cNvPr id="3" name="Content Placeholder 2"/>
          <p:cNvSpPr>
            <a:spLocks noGrp="1"/>
          </p:cNvSpPr>
          <p:nvPr>
            <p:ph idx="1"/>
          </p:nvPr>
        </p:nvSpPr>
        <p:spPr>
          <a:xfrm>
            <a:off x="5183188" y="987425"/>
            <a:ext cx="6172200" cy="48006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66534" y="2057400"/>
            <a:ext cx="3932237" cy="3811588"/>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12" name="Picture 11">
            <a:extLst>
              <a:ext uri="{FF2B5EF4-FFF2-40B4-BE49-F238E27FC236}">
                <a16:creationId xmlns:a16="http://schemas.microsoft.com/office/drawing/2014/main" id="{3836C356-2601-4F22-B9D2-10326BA20325}"/>
              </a:ext>
            </a:extLst>
          </p:cNvPr>
          <p:cNvPicPr/>
          <p:nvPr userDrawn="1"/>
        </p:nvPicPr>
        <p:blipFill>
          <a:blip r:embed="rId2">
            <a:extLst>
              <a:ext uri="{28A0092B-C50C-407E-A947-70E740481C1C}">
                <a14:useLocalDpi xmlns:a14="http://schemas.microsoft.com/office/drawing/2010/main" val="0"/>
              </a:ext>
            </a:extLst>
          </a:blip>
          <a:srcRect/>
          <a:stretch/>
        </p:blipFill>
        <p:spPr>
          <a:xfrm>
            <a:off x="9501914" y="5997588"/>
            <a:ext cx="2362835" cy="429606"/>
          </a:xfrm>
          <a:prstGeom prst="rect">
            <a:avLst/>
          </a:prstGeom>
        </p:spPr>
      </p:pic>
      <p:sp>
        <p:nvSpPr>
          <p:cNvPr id="10" name="Rectangle 7">
            <a:extLst>
              <a:ext uri="{FF2B5EF4-FFF2-40B4-BE49-F238E27FC236}">
                <a16:creationId xmlns:a16="http://schemas.microsoft.com/office/drawing/2014/main" id="{0F4666D9-DA0C-49A5-A992-E859B1F76A33}"/>
              </a:ext>
            </a:extLst>
          </p:cNvPr>
          <p:cNvSpPr/>
          <p:nvPr userDrawn="1"/>
        </p:nvSpPr>
        <p:spPr>
          <a:xfrm rot="10800000">
            <a:off x="-18752" y="457200"/>
            <a:ext cx="4055843" cy="1600200"/>
          </a:xfrm>
          <a:custGeom>
            <a:avLst/>
            <a:gdLst>
              <a:gd name="connsiteX0" fmla="*/ 0 w 3444816"/>
              <a:gd name="connsiteY0" fmla="*/ 0 h 1012371"/>
              <a:gd name="connsiteX1" fmla="*/ 3444816 w 3444816"/>
              <a:gd name="connsiteY1" fmla="*/ 0 h 1012371"/>
              <a:gd name="connsiteX2" fmla="*/ 3444816 w 3444816"/>
              <a:gd name="connsiteY2" fmla="*/ 1012371 h 1012371"/>
              <a:gd name="connsiteX3" fmla="*/ 0 w 3444816"/>
              <a:gd name="connsiteY3" fmla="*/ 1012371 h 1012371"/>
              <a:gd name="connsiteX4" fmla="*/ 0 w 3444816"/>
              <a:gd name="connsiteY4" fmla="*/ 0 h 1012371"/>
              <a:gd name="connsiteX0" fmla="*/ 0 w 3444816"/>
              <a:gd name="connsiteY0" fmla="*/ 0 h 1012371"/>
              <a:gd name="connsiteX1" fmla="*/ 3444816 w 3444816"/>
              <a:gd name="connsiteY1" fmla="*/ 0 h 1012371"/>
              <a:gd name="connsiteX2" fmla="*/ 3444816 w 3444816"/>
              <a:gd name="connsiteY2" fmla="*/ 1012371 h 1012371"/>
              <a:gd name="connsiteX3" fmla="*/ 629729 w 3444816"/>
              <a:gd name="connsiteY3" fmla="*/ 995118 h 1012371"/>
              <a:gd name="connsiteX4" fmla="*/ 0 w 3444816"/>
              <a:gd name="connsiteY4" fmla="*/ 0 h 1012371"/>
              <a:gd name="connsiteX0" fmla="*/ 0 w 3444816"/>
              <a:gd name="connsiteY0" fmla="*/ 0 h 1012371"/>
              <a:gd name="connsiteX1" fmla="*/ 3444816 w 3444816"/>
              <a:gd name="connsiteY1" fmla="*/ 0 h 1012371"/>
              <a:gd name="connsiteX2" fmla="*/ 3444816 w 3444816"/>
              <a:gd name="connsiteY2" fmla="*/ 1012371 h 1012371"/>
              <a:gd name="connsiteX3" fmla="*/ 629729 w 3444816"/>
              <a:gd name="connsiteY3" fmla="*/ 1003745 h 1012371"/>
              <a:gd name="connsiteX4" fmla="*/ 0 w 3444816"/>
              <a:gd name="connsiteY4" fmla="*/ 0 h 1012371"/>
              <a:gd name="connsiteX0" fmla="*/ 0 w 3444816"/>
              <a:gd name="connsiteY0" fmla="*/ 0 h 1012372"/>
              <a:gd name="connsiteX1" fmla="*/ 3444816 w 3444816"/>
              <a:gd name="connsiteY1" fmla="*/ 0 h 1012372"/>
              <a:gd name="connsiteX2" fmla="*/ 3444816 w 3444816"/>
              <a:gd name="connsiteY2" fmla="*/ 1012371 h 1012372"/>
              <a:gd name="connsiteX3" fmla="*/ 664234 w 3444816"/>
              <a:gd name="connsiteY3" fmla="*/ 1012372 h 1012372"/>
              <a:gd name="connsiteX4" fmla="*/ 0 w 3444816"/>
              <a:gd name="connsiteY4" fmla="*/ 0 h 1012372"/>
              <a:gd name="connsiteX0" fmla="*/ 0 w 3444816"/>
              <a:gd name="connsiteY0" fmla="*/ 0 h 1012372"/>
              <a:gd name="connsiteX1" fmla="*/ 2565943 w 3444816"/>
              <a:gd name="connsiteY1" fmla="*/ 0 h 1012372"/>
              <a:gd name="connsiteX2" fmla="*/ 3444816 w 3444816"/>
              <a:gd name="connsiteY2" fmla="*/ 1012371 h 1012372"/>
              <a:gd name="connsiteX3" fmla="*/ 664234 w 3444816"/>
              <a:gd name="connsiteY3" fmla="*/ 1012372 h 1012372"/>
              <a:gd name="connsiteX4" fmla="*/ 0 w 3444816"/>
              <a:gd name="connsiteY4" fmla="*/ 0 h 1012372"/>
              <a:gd name="connsiteX0" fmla="*/ 0 w 2565943"/>
              <a:gd name="connsiteY0" fmla="*/ 0 h 1012372"/>
              <a:gd name="connsiteX1" fmla="*/ 2565943 w 2565943"/>
              <a:gd name="connsiteY1" fmla="*/ 0 h 1012372"/>
              <a:gd name="connsiteX2" fmla="*/ 2560381 w 2565943"/>
              <a:gd name="connsiteY2" fmla="*/ 1012371 h 1012372"/>
              <a:gd name="connsiteX3" fmla="*/ 664234 w 2565943"/>
              <a:gd name="connsiteY3" fmla="*/ 1012372 h 1012372"/>
              <a:gd name="connsiteX4" fmla="*/ 0 w 2565943"/>
              <a:gd name="connsiteY4" fmla="*/ 0 h 10123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65943" h="1012372">
                <a:moveTo>
                  <a:pt x="0" y="0"/>
                </a:moveTo>
                <a:lnTo>
                  <a:pt x="2565943" y="0"/>
                </a:lnTo>
                <a:lnTo>
                  <a:pt x="2560381" y="1012371"/>
                </a:lnTo>
                <a:lnTo>
                  <a:pt x="664234" y="1012372"/>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 name="Title 1"/>
          <p:cNvSpPr>
            <a:spLocks noGrp="1"/>
          </p:cNvSpPr>
          <p:nvPr>
            <p:ph type="title"/>
          </p:nvPr>
        </p:nvSpPr>
        <p:spPr>
          <a:xfrm>
            <a:off x="255372" y="457200"/>
            <a:ext cx="3156044" cy="1600200"/>
          </a:xfrm>
        </p:spPr>
        <p:txBody>
          <a:bodyPr anchor="b"/>
          <a:lstStyle>
            <a:lvl1pPr>
              <a:defRPr sz="3200">
                <a:solidFill>
                  <a:schemeClr val="bg1"/>
                </a:solidFill>
              </a:defRPr>
            </a:lvl1pPr>
          </a:lstStyle>
          <a:p>
            <a:r>
              <a:rPr lang="en-US"/>
              <a:t>Click to edit Master title style</a:t>
            </a:r>
          </a:p>
        </p:txBody>
      </p:sp>
      <p:sp>
        <p:nvSpPr>
          <p:cNvPr id="11" name="TextBox 10">
            <a:extLst>
              <a:ext uri="{FF2B5EF4-FFF2-40B4-BE49-F238E27FC236}">
                <a16:creationId xmlns:a16="http://schemas.microsoft.com/office/drawing/2014/main" id="{B3CEAC6F-8FA6-471B-BC4F-268056E80797}"/>
              </a:ext>
            </a:extLst>
          </p:cNvPr>
          <p:cNvSpPr txBox="1"/>
          <p:nvPr userDrawn="1"/>
        </p:nvSpPr>
        <p:spPr>
          <a:xfrm>
            <a:off x="9376914" y="6461698"/>
            <a:ext cx="2493030" cy="230832"/>
          </a:xfrm>
          <a:prstGeom prst="rect">
            <a:avLst/>
          </a:prstGeom>
          <a:noFill/>
        </p:spPr>
        <p:txBody>
          <a:bodyPr wrap="square" rtlCol="0">
            <a:spAutoFit/>
          </a:bodyPr>
          <a:lstStyle/>
          <a:p>
            <a:pPr algn="r"/>
            <a:r>
              <a:rPr lang="en-US" sz="900">
                <a:solidFill>
                  <a:schemeClr val="bg1"/>
                </a:solidFill>
              </a:rPr>
              <a:t>Electric Vehicle Infrastructure Deployment</a:t>
            </a:r>
          </a:p>
        </p:txBody>
      </p:sp>
    </p:spTree>
    <p:extLst>
      <p:ext uri="{BB962C8B-B14F-4D97-AF65-F5344CB8AC3E}">
        <p14:creationId xmlns:p14="http://schemas.microsoft.com/office/powerpoint/2010/main" val="12720512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2_Title Slide">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51DAD508-658B-4E8C-8B43-AF993EB3114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20993" b="24948"/>
          <a:stretch/>
        </p:blipFill>
        <p:spPr>
          <a:xfrm>
            <a:off x="-9852" y="-2"/>
            <a:ext cx="12207240" cy="4404604"/>
          </a:xfrm>
          <a:prstGeom prst="rect">
            <a:avLst/>
          </a:prstGeom>
        </p:spPr>
      </p:pic>
      <p:sp>
        <p:nvSpPr>
          <p:cNvPr id="5" name="Rectangle 4">
            <a:extLst>
              <a:ext uri="{FF2B5EF4-FFF2-40B4-BE49-F238E27FC236}">
                <a16:creationId xmlns:a16="http://schemas.microsoft.com/office/drawing/2014/main" id="{C781806A-4DD3-4FFD-8F55-485554CF6B16}"/>
              </a:ext>
            </a:extLst>
          </p:cNvPr>
          <p:cNvSpPr/>
          <p:nvPr userDrawn="1"/>
        </p:nvSpPr>
        <p:spPr>
          <a:xfrm>
            <a:off x="0" y="4615132"/>
            <a:ext cx="12192000" cy="224286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userDrawn="1"/>
        </p:nvSpPr>
        <p:spPr>
          <a:xfrm rot="5400000">
            <a:off x="1741089" y="264467"/>
            <a:ext cx="3407455" cy="6901132"/>
          </a:xfrm>
          <a:custGeom>
            <a:avLst/>
            <a:gdLst>
              <a:gd name="connsiteX0" fmla="*/ 0 w 3407455"/>
              <a:gd name="connsiteY0" fmla="*/ 0 h 6901132"/>
              <a:gd name="connsiteX1" fmla="*/ 3407455 w 3407455"/>
              <a:gd name="connsiteY1" fmla="*/ 0 h 6901132"/>
              <a:gd name="connsiteX2" fmla="*/ 3407455 w 3407455"/>
              <a:gd name="connsiteY2" fmla="*/ 6901132 h 6901132"/>
              <a:gd name="connsiteX3" fmla="*/ 0 w 3407455"/>
              <a:gd name="connsiteY3" fmla="*/ 6901132 h 6901132"/>
              <a:gd name="connsiteX4" fmla="*/ 0 w 3407455"/>
              <a:gd name="connsiteY4" fmla="*/ 0 h 6901132"/>
              <a:gd name="connsiteX0" fmla="*/ 8630 w 3407455"/>
              <a:gd name="connsiteY0" fmla="*/ 1535502 h 6901132"/>
              <a:gd name="connsiteX1" fmla="*/ 3407455 w 3407455"/>
              <a:gd name="connsiteY1" fmla="*/ 0 h 6901132"/>
              <a:gd name="connsiteX2" fmla="*/ 3407455 w 3407455"/>
              <a:gd name="connsiteY2" fmla="*/ 6901132 h 6901132"/>
              <a:gd name="connsiteX3" fmla="*/ 0 w 3407455"/>
              <a:gd name="connsiteY3" fmla="*/ 6901132 h 6901132"/>
              <a:gd name="connsiteX4" fmla="*/ 8630 w 3407455"/>
              <a:gd name="connsiteY4" fmla="*/ 1535502 h 69011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07455" h="6901132">
                <a:moveTo>
                  <a:pt x="8630" y="1535502"/>
                </a:moveTo>
                <a:lnTo>
                  <a:pt x="3407455" y="0"/>
                </a:lnTo>
                <a:lnTo>
                  <a:pt x="3407455" y="6901132"/>
                </a:lnTo>
                <a:lnTo>
                  <a:pt x="0" y="6901132"/>
                </a:lnTo>
                <a:cubicBezTo>
                  <a:pt x="2877" y="5112589"/>
                  <a:pt x="5753" y="3324045"/>
                  <a:pt x="8630" y="1535502"/>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solidFill>
                <a:schemeClr val="accent1"/>
              </a:solidFill>
            </a:endParaRPr>
          </a:p>
        </p:txBody>
      </p:sp>
      <p:sp>
        <p:nvSpPr>
          <p:cNvPr id="2" name="Title 1"/>
          <p:cNvSpPr>
            <a:spLocks noGrp="1"/>
          </p:cNvSpPr>
          <p:nvPr>
            <p:ph type="ctrTitle" hasCustomPrompt="1"/>
          </p:nvPr>
        </p:nvSpPr>
        <p:spPr>
          <a:xfrm>
            <a:off x="399691" y="2215565"/>
            <a:ext cx="5354127" cy="3089679"/>
          </a:xfrm>
        </p:spPr>
        <p:txBody>
          <a:bodyPr anchor="ctr">
            <a:normAutofit/>
          </a:bodyPr>
          <a:lstStyle>
            <a:lvl1pPr algn="ctr">
              <a:defRPr sz="4800" strike="noStrike">
                <a:solidFill>
                  <a:schemeClr val="bg1"/>
                </a:solidFill>
              </a:defRPr>
            </a:lvl1pPr>
          </a:lstStyle>
          <a:p>
            <a:r>
              <a:rPr lang="en-US"/>
              <a:t>CLICK TO EDIT MASTER TITLE STYLE</a:t>
            </a:r>
          </a:p>
        </p:txBody>
      </p:sp>
      <p:grpSp>
        <p:nvGrpSpPr>
          <p:cNvPr id="4" name="Group 3">
            <a:extLst>
              <a:ext uri="{FF2B5EF4-FFF2-40B4-BE49-F238E27FC236}">
                <a16:creationId xmlns:a16="http://schemas.microsoft.com/office/drawing/2014/main" id="{26459EA7-38EE-4CDD-BC42-4B2A19D2B47D}"/>
              </a:ext>
            </a:extLst>
          </p:cNvPr>
          <p:cNvGrpSpPr/>
          <p:nvPr userDrawn="1"/>
        </p:nvGrpSpPr>
        <p:grpSpPr>
          <a:xfrm>
            <a:off x="8747185" y="5845630"/>
            <a:ext cx="3444816" cy="1012372"/>
            <a:chOff x="8747185" y="5845630"/>
            <a:chExt cx="3444816" cy="1012372"/>
          </a:xfrm>
        </p:grpSpPr>
        <p:sp>
          <p:nvSpPr>
            <p:cNvPr id="8" name="Rectangle 7">
              <a:extLst>
                <a:ext uri="{FF2B5EF4-FFF2-40B4-BE49-F238E27FC236}">
                  <a16:creationId xmlns:a16="http://schemas.microsoft.com/office/drawing/2014/main" id="{AAAEA17C-89FF-41D1-9BAE-1A046147E5CF}"/>
                </a:ext>
              </a:extLst>
            </p:cNvPr>
            <p:cNvSpPr/>
            <p:nvPr userDrawn="1"/>
          </p:nvSpPr>
          <p:spPr>
            <a:xfrm>
              <a:off x="8747185" y="5845630"/>
              <a:ext cx="3444816" cy="1012372"/>
            </a:xfrm>
            <a:custGeom>
              <a:avLst/>
              <a:gdLst>
                <a:gd name="connsiteX0" fmla="*/ 0 w 3444816"/>
                <a:gd name="connsiteY0" fmla="*/ 0 h 1012371"/>
                <a:gd name="connsiteX1" fmla="*/ 3444816 w 3444816"/>
                <a:gd name="connsiteY1" fmla="*/ 0 h 1012371"/>
                <a:gd name="connsiteX2" fmla="*/ 3444816 w 3444816"/>
                <a:gd name="connsiteY2" fmla="*/ 1012371 h 1012371"/>
                <a:gd name="connsiteX3" fmla="*/ 0 w 3444816"/>
                <a:gd name="connsiteY3" fmla="*/ 1012371 h 1012371"/>
                <a:gd name="connsiteX4" fmla="*/ 0 w 3444816"/>
                <a:gd name="connsiteY4" fmla="*/ 0 h 1012371"/>
                <a:gd name="connsiteX0" fmla="*/ 0 w 3444816"/>
                <a:gd name="connsiteY0" fmla="*/ 0 h 1012371"/>
                <a:gd name="connsiteX1" fmla="*/ 3444816 w 3444816"/>
                <a:gd name="connsiteY1" fmla="*/ 0 h 1012371"/>
                <a:gd name="connsiteX2" fmla="*/ 3444816 w 3444816"/>
                <a:gd name="connsiteY2" fmla="*/ 1012371 h 1012371"/>
                <a:gd name="connsiteX3" fmla="*/ 629729 w 3444816"/>
                <a:gd name="connsiteY3" fmla="*/ 995118 h 1012371"/>
                <a:gd name="connsiteX4" fmla="*/ 0 w 3444816"/>
                <a:gd name="connsiteY4" fmla="*/ 0 h 1012371"/>
                <a:gd name="connsiteX0" fmla="*/ 0 w 3444816"/>
                <a:gd name="connsiteY0" fmla="*/ 0 h 1012371"/>
                <a:gd name="connsiteX1" fmla="*/ 3444816 w 3444816"/>
                <a:gd name="connsiteY1" fmla="*/ 0 h 1012371"/>
                <a:gd name="connsiteX2" fmla="*/ 3444816 w 3444816"/>
                <a:gd name="connsiteY2" fmla="*/ 1012371 h 1012371"/>
                <a:gd name="connsiteX3" fmla="*/ 629729 w 3444816"/>
                <a:gd name="connsiteY3" fmla="*/ 1003745 h 1012371"/>
                <a:gd name="connsiteX4" fmla="*/ 0 w 3444816"/>
                <a:gd name="connsiteY4" fmla="*/ 0 h 1012371"/>
                <a:gd name="connsiteX0" fmla="*/ 0 w 3444816"/>
                <a:gd name="connsiteY0" fmla="*/ 0 h 1012372"/>
                <a:gd name="connsiteX1" fmla="*/ 3444816 w 3444816"/>
                <a:gd name="connsiteY1" fmla="*/ 0 h 1012372"/>
                <a:gd name="connsiteX2" fmla="*/ 3444816 w 3444816"/>
                <a:gd name="connsiteY2" fmla="*/ 1012371 h 1012372"/>
                <a:gd name="connsiteX3" fmla="*/ 664234 w 3444816"/>
                <a:gd name="connsiteY3" fmla="*/ 1012372 h 1012372"/>
                <a:gd name="connsiteX4" fmla="*/ 0 w 3444816"/>
                <a:gd name="connsiteY4" fmla="*/ 0 h 10123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4816" h="1012372">
                  <a:moveTo>
                    <a:pt x="0" y="0"/>
                  </a:moveTo>
                  <a:lnTo>
                    <a:pt x="3444816" y="0"/>
                  </a:lnTo>
                  <a:lnTo>
                    <a:pt x="3444816" y="1012371"/>
                  </a:lnTo>
                  <a:lnTo>
                    <a:pt x="664234" y="1012372"/>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10" name="Picture 9">
              <a:extLst>
                <a:ext uri="{FF2B5EF4-FFF2-40B4-BE49-F238E27FC236}">
                  <a16:creationId xmlns:a16="http://schemas.microsoft.com/office/drawing/2014/main" id="{0F56B0B9-84A7-4865-A825-DEDBEBCDD4AA}"/>
                </a:ext>
              </a:extLst>
            </p:cNvPr>
            <p:cNvPicPr/>
            <p:nvPr userDrawn="1"/>
          </p:nvPicPr>
          <p:blipFill>
            <a:blip r:embed="rId3">
              <a:extLst>
                <a:ext uri="{28A0092B-C50C-407E-A947-70E740481C1C}">
                  <a14:useLocalDpi xmlns:a14="http://schemas.microsoft.com/office/drawing/2010/main" val="0"/>
                </a:ext>
              </a:extLst>
            </a:blip>
            <a:srcRect/>
            <a:stretch/>
          </p:blipFill>
          <p:spPr>
            <a:xfrm>
              <a:off x="9501914" y="6049344"/>
              <a:ext cx="2362835" cy="429606"/>
            </a:xfrm>
            <a:prstGeom prst="rect">
              <a:avLst/>
            </a:prstGeom>
          </p:spPr>
        </p:pic>
        <p:sp>
          <p:nvSpPr>
            <p:cNvPr id="13" name="TextBox 12">
              <a:extLst>
                <a:ext uri="{FF2B5EF4-FFF2-40B4-BE49-F238E27FC236}">
                  <a16:creationId xmlns:a16="http://schemas.microsoft.com/office/drawing/2014/main" id="{F786326F-8494-4E41-8893-C743B8ABB42F}"/>
                </a:ext>
              </a:extLst>
            </p:cNvPr>
            <p:cNvSpPr txBox="1"/>
            <p:nvPr userDrawn="1"/>
          </p:nvSpPr>
          <p:spPr>
            <a:xfrm>
              <a:off x="9376914" y="6461698"/>
              <a:ext cx="2493030" cy="230832"/>
            </a:xfrm>
            <a:prstGeom prst="rect">
              <a:avLst/>
            </a:prstGeom>
            <a:noFill/>
          </p:spPr>
          <p:txBody>
            <a:bodyPr wrap="square" rtlCol="0">
              <a:spAutoFit/>
            </a:bodyPr>
            <a:lstStyle/>
            <a:p>
              <a:pPr algn="r"/>
              <a:r>
                <a:rPr lang="en-US" sz="900">
                  <a:solidFill>
                    <a:schemeClr val="bg1"/>
                  </a:solidFill>
                </a:rPr>
                <a:t>Electric Vehicle Infrastructure Deployment</a:t>
              </a:r>
            </a:p>
          </p:txBody>
        </p:sp>
      </p:grpSp>
      <p:sp>
        <p:nvSpPr>
          <p:cNvPr id="6" name="Rectangle 5">
            <a:extLst>
              <a:ext uri="{FF2B5EF4-FFF2-40B4-BE49-F238E27FC236}">
                <a16:creationId xmlns:a16="http://schemas.microsoft.com/office/drawing/2014/main" id="{F82C62B7-FEB1-47F0-BC34-3A48CAA76FAB}"/>
              </a:ext>
            </a:extLst>
          </p:cNvPr>
          <p:cNvSpPr/>
          <p:nvPr userDrawn="1"/>
        </p:nvSpPr>
        <p:spPr>
          <a:xfrm>
            <a:off x="5920596" y="4073144"/>
            <a:ext cx="6271404" cy="1723821"/>
          </a:xfrm>
          <a:custGeom>
            <a:avLst/>
            <a:gdLst>
              <a:gd name="connsiteX0" fmla="*/ 0 w 6271404"/>
              <a:gd name="connsiteY0" fmla="*/ 0 h 1706569"/>
              <a:gd name="connsiteX1" fmla="*/ 6271404 w 6271404"/>
              <a:gd name="connsiteY1" fmla="*/ 0 h 1706569"/>
              <a:gd name="connsiteX2" fmla="*/ 6271404 w 6271404"/>
              <a:gd name="connsiteY2" fmla="*/ 1706569 h 1706569"/>
              <a:gd name="connsiteX3" fmla="*/ 0 w 6271404"/>
              <a:gd name="connsiteY3" fmla="*/ 1706569 h 1706569"/>
              <a:gd name="connsiteX4" fmla="*/ 0 w 6271404"/>
              <a:gd name="connsiteY4" fmla="*/ 0 h 1706569"/>
              <a:gd name="connsiteX0" fmla="*/ 0 w 6271404"/>
              <a:gd name="connsiteY0" fmla="*/ 0 h 1706569"/>
              <a:gd name="connsiteX1" fmla="*/ 6271404 w 6271404"/>
              <a:gd name="connsiteY1" fmla="*/ 0 h 1706569"/>
              <a:gd name="connsiteX2" fmla="*/ 6271404 w 6271404"/>
              <a:gd name="connsiteY2" fmla="*/ 1706569 h 1706569"/>
              <a:gd name="connsiteX3" fmla="*/ 1017917 w 6271404"/>
              <a:gd name="connsiteY3" fmla="*/ 1706569 h 1706569"/>
              <a:gd name="connsiteX4" fmla="*/ 0 w 6271404"/>
              <a:gd name="connsiteY4" fmla="*/ 0 h 1706569"/>
              <a:gd name="connsiteX0" fmla="*/ 0 w 6271404"/>
              <a:gd name="connsiteY0" fmla="*/ 0 h 1723821"/>
              <a:gd name="connsiteX1" fmla="*/ 6271404 w 6271404"/>
              <a:gd name="connsiteY1" fmla="*/ 0 h 1723821"/>
              <a:gd name="connsiteX2" fmla="*/ 6271404 w 6271404"/>
              <a:gd name="connsiteY2" fmla="*/ 1706569 h 1723821"/>
              <a:gd name="connsiteX3" fmla="*/ 767751 w 6271404"/>
              <a:gd name="connsiteY3" fmla="*/ 1723821 h 1723821"/>
              <a:gd name="connsiteX4" fmla="*/ 0 w 6271404"/>
              <a:gd name="connsiteY4" fmla="*/ 0 h 17238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404" h="1723821">
                <a:moveTo>
                  <a:pt x="0" y="0"/>
                </a:moveTo>
                <a:lnTo>
                  <a:pt x="6271404" y="0"/>
                </a:lnTo>
                <a:lnTo>
                  <a:pt x="6271404" y="1706569"/>
                </a:lnTo>
                <a:lnTo>
                  <a:pt x="767751" y="1723821"/>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6297282" y="4073144"/>
            <a:ext cx="5880341" cy="1723821"/>
          </a:xfrm>
        </p:spPr>
        <p:txBody>
          <a:bodyPr anchor="ct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26851676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bg1"/>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0" y="0"/>
            <a:ext cx="7008812" cy="6071616"/>
          </a:xfrm>
          <a:solidFill>
            <a:schemeClr val="bg1"/>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2" name="Title 1"/>
          <p:cNvSpPr>
            <a:spLocks noGrp="1"/>
          </p:cNvSpPr>
          <p:nvPr>
            <p:ph type="title"/>
          </p:nvPr>
        </p:nvSpPr>
        <p:spPr>
          <a:xfrm>
            <a:off x="7315016" y="308344"/>
            <a:ext cx="3932237" cy="1414130"/>
          </a:xfrm>
          <a:solidFill>
            <a:schemeClr val="bg1"/>
          </a:solidFill>
        </p:spPr>
        <p:txBody>
          <a:bodyPr anchor="ctr"/>
          <a:lstStyle>
            <a:lvl1pPr>
              <a:defRPr sz="3200"/>
            </a:lvl1pPr>
          </a:lstStyle>
          <a:p>
            <a:r>
              <a:rPr lang="en-US"/>
              <a:t>Click to edit Master title style</a:t>
            </a:r>
          </a:p>
        </p:txBody>
      </p:sp>
      <p:sp>
        <p:nvSpPr>
          <p:cNvPr id="4" name="Text Placeholder 3"/>
          <p:cNvSpPr>
            <a:spLocks noGrp="1"/>
          </p:cNvSpPr>
          <p:nvPr>
            <p:ph type="body" sz="half" idx="2"/>
          </p:nvPr>
        </p:nvSpPr>
        <p:spPr>
          <a:xfrm>
            <a:off x="7315016" y="1722474"/>
            <a:ext cx="3932237" cy="399765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6918850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3_Title Slide">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51DAD508-658B-4E8C-8B43-AF993EB3114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16006" b="29878"/>
          <a:stretch/>
        </p:blipFill>
        <p:spPr>
          <a:xfrm>
            <a:off x="-9852" y="-2"/>
            <a:ext cx="12207240" cy="4404604"/>
          </a:xfrm>
          <a:prstGeom prst="rect">
            <a:avLst/>
          </a:prstGeom>
        </p:spPr>
      </p:pic>
      <p:sp>
        <p:nvSpPr>
          <p:cNvPr id="5" name="Rectangle 4">
            <a:extLst>
              <a:ext uri="{FF2B5EF4-FFF2-40B4-BE49-F238E27FC236}">
                <a16:creationId xmlns:a16="http://schemas.microsoft.com/office/drawing/2014/main" id="{C781806A-4DD3-4FFD-8F55-485554CF6B16}"/>
              </a:ext>
            </a:extLst>
          </p:cNvPr>
          <p:cNvSpPr/>
          <p:nvPr userDrawn="1"/>
        </p:nvSpPr>
        <p:spPr>
          <a:xfrm>
            <a:off x="0" y="4615132"/>
            <a:ext cx="12192000" cy="224286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userDrawn="1"/>
        </p:nvSpPr>
        <p:spPr>
          <a:xfrm rot="5400000">
            <a:off x="1741089" y="264467"/>
            <a:ext cx="3407455" cy="6901132"/>
          </a:xfrm>
          <a:custGeom>
            <a:avLst/>
            <a:gdLst>
              <a:gd name="connsiteX0" fmla="*/ 0 w 3407455"/>
              <a:gd name="connsiteY0" fmla="*/ 0 h 6901132"/>
              <a:gd name="connsiteX1" fmla="*/ 3407455 w 3407455"/>
              <a:gd name="connsiteY1" fmla="*/ 0 h 6901132"/>
              <a:gd name="connsiteX2" fmla="*/ 3407455 w 3407455"/>
              <a:gd name="connsiteY2" fmla="*/ 6901132 h 6901132"/>
              <a:gd name="connsiteX3" fmla="*/ 0 w 3407455"/>
              <a:gd name="connsiteY3" fmla="*/ 6901132 h 6901132"/>
              <a:gd name="connsiteX4" fmla="*/ 0 w 3407455"/>
              <a:gd name="connsiteY4" fmla="*/ 0 h 6901132"/>
              <a:gd name="connsiteX0" fmla="*/ 8630 w 3407455"/>
              <a:gd name="connsiteY0" fmla="*/ 1535502 h 6901132"/>
              <a:gd name="connsiteX1" fmla="*/ 3407455 w 3407455"/>
              <a:gd name="connsiteY1" fmla="*/ 0 h 6901132"/>
              <a:gd name="connsiteX2" fmla="*/ 3407455 w 3407455"/>
              <a:gd name="connsiteY2" fmla="*/ 6901132 h 6901132"/>
              <a:gd name="connsiteX3" fmla="*/ 0 w 3407455"/>
              <a:gd name="connsiteY3" fmla="*/ 6901132 h 6901132"/>
              <a:gd name="connsiteX4" fmla="*/ 8630 w 3407455"/>
              <a:gd name="connsiteY4" fmla="*/ 1535502 h 69011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07455" h="6901132">
                <a:moveTo>
                  <a:pt x="8630" y="1535502"/>
                </a:moveTo>
                <a:lnTo>
                  <a:pt x="3407455" y="0"/>
                </a:lnTo>
                <a:lnTo>
                  <a:pt x="3407455" y="6901132"/>
                </a:lnTo>
                <a:lnTo>
                  <a:pt x="0" y="6901132"/>
                </a:lnTo>
                <a:cubicBezTo>
                  <a:pt x="2877" y="5112589"/>
                  <a:pt x="5753" y="3324045"/>
                  <a:pt x="8630" y="1535502"/>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solidFill>
                <a:schemeClr val="accent1"/>
              </a:solidFill>
            </a:endParaRPr>
          </a:p>
        </p:txBody>
      </p:sp>
      <p:sp>
        <p:nvSpPr>
          <p:cNvPr id="2" name="Title 1"/>
          <p:cNvSpPr>
            <a:spLocks noGrp="1"/>
          </p:cNvSpPr>
          <p:nvPr>
            <p:ph type="ctrTitle" hasCustomPrompt="1"/>
          </p:nvPr>
        </p:nvSpPr>
        <p:spPr>
          <a:xfrm>
            <a:off x="399691" y="2215565"/>
            <a:ext cx="5354127" cy="3089679"/>
          </a:xfrm>
        </p:spPr>
        <p:txBody>
          <a:bodyPr anchor="ctr">
            <a:normAutofit/>
          </a:bodyPr>
          <a:lstStyle>
            <a:lvl1pPr algn="ctr">
              <a:defRPr sz="4800" strike="noStrike">
                <a:solidFill>
                  <a:schemeClr val="bg1"/>
                </a:solidFill>
              </a:defRPr>
            </a:lvl1pPr>
          </a:lstStyle>
          <a:p>
            <a:r>
              <a:rPr lang="en-US"/>
              <a:t>CLICK TO EDIT MASTER TITLE STYLE</a:t>
            </a:r>
          </a:p>
        </p:txBody>
      </p:sp>
      <p:grpSp>
        <p:nvGrpSpPr>
          <p:cNvPr id="4" name="Group 3">
            <a:extLst>
              <a:ext uri="{FF2B5EF4-FFF2-40B4-BE49-F238E27FC236}">
                <a16:creationId xmlns:a16="http://schemas.microsoft.com/office/drawing/2014/main" id="{26459EA7-38EE-4CDD-BC42-4B2A19D2B47D}"/>
              </a:ext>
            </a:extLst>
          </p:cNvPr>
          <p:cNvGrpSpPr/>
          <p:nvPr userDrawn="1"/>
        </p:nvGrpSpPr>
        <p:grpSpPr>
          <a:xfrm>
            <a:off x="8747185" y="5845630"/>
            <a:ext cx="3444816" cy="1012372"/>
            <a:chOff x="8747185" y="5845630"/>
            <a:chExt cx="3444816" cy="1012372"/>
          </a:xfrm>
        </p:grpSpPr>
        <p:sp>
          <p:nvSpPr>
            <p:cNvPr id="8" name="Rectangle 7">
              <a:extLst>
                <a:ext uri="{FF2B5EF4-FFF2-40B4-BE49-F238E27FC236}">
                  <a16:creationId xmlns:a16="http://schemas.microsoft.com/office/drawing/2014/main" id="{AAAEA17C-89FF-41D1-9BAE-1A046147E5CF}"/>
                </a:ext>
              </a:extLst>
            </p:cNvPr>
            <p:cNvSpPr/>
            <p:nvPr userDrawn="1"/>
          </p:nvSpPr>
          <p:spPr>
            <a:xfrm>
              <a:off x="8747185" y="5845630"/>
              <a:ext cx="3444816" cy="1012372"/>
            </a:xfrm>
            <a:custGeom>
              <a:avLst/>
              <a:gdLst>
                <a:gd name="connsiteX0" fmla="*/ 0 w 3444816"/>
                <a:gd name="connsiteY0" fmla="*/ 0 h 1012371"/>
                <a:gd name="connsiteX1" fmla="*/ 3444816 w 3444816"/>
                <a:gd name="connsiteY1" fmla="*/ 0 h 1012371"/>
                <a:gd name="connsiteX2" fmla="*/ 3444816 w 3444816"/>
                <a:gd name="connsiteY2" fmla="*/ 1012371 h 1012371"/>
                <a:gd name="connsiteX3" fmla="*/ 0 w 3444816"/>
                <a:gd name="connsiteY3" fmla="*/ 1012371 h 1012371"/>
                <a:gd name="connsiteX4" fmla="*/ 0 w 3444816"/>
                <a:gd name="connsiteY4" fmla="*/ 0 h 1012371"/>
                <a:gd name="connsiteX0" fmla="*/ 0 w 3444816"/>
                <a:gd name="connsiteY0" fmla="*/ 0 h 1012371"/>
                <a:gd name="connsiteX1" fmla="*/ 3444816 w 3444816"/>
                <a:gd name="connsiteY1" fmla="*/ 0 h 1012371"/>
                <a:gd name="connsiteX2" fmla="*/ 3444816 w 3444816"/>
                <a:gd name="connsiteY2" fmla="*/ 1012371 h 1012371"/>
                <a:gd name="connsiteX3" fmla="*/ 629729 w 3444816"/>
                <a:gd name="connsiteY3" fmla="*/ 995118 h 1012371"/>
                <a:gd name="connsiteX4" fmla="*/ 0 w 3444816"/>
                <a:gd name="connsiteY4" fmla="*/ 0 h 1012371"/>
                <a:gd name="connsiteX0" fmla="*/ 0 w 3444816"/>
                <a:gd name="connsiteY0" fmla="*/ 0 h 1012371"/>
                <a:gd name="connsiteX1" fmla="*/ 3444816 w 3444816"/>
                <a:gd name="connsiteY1" fmla="*/ 0 h 1012371"/>
                <a:gd name="connsiteX2" fmla="*/ 3444816 w 3444816"/>
                <a:gd name="connsiteY2" fmla="*/ 1012371 h 1012371"/>
                <a:gd name="connsiteX3" fmla="*/ 629729 w 3444816"/>
                <a:gd name="connsiteY3" fmla="*/ 1003745 h 1012371"/>
                <a:gd name="connsiteX4" fmla="*/ 0 w 3444816"/>
                <a:gd name="connsiteY4" fmla="*/ 0 h 1012371"/>
                <a:gd name="connsiteX0" fmla="*/ 0 w 3444816"/>
                <a:gd name="connsiteY0" fmla="*/ 0 h 1012372"/>
                <a:gd name="connsiteX1" fmla="*/ 3444816 w 3444816"/>
                <a:gd name="connsiteY1" fmla="*/ 0 h 1012372"/>
                <a:gd name="connsiteX2" fmla="*/ 3444816 w 3444816"/>
                <a:gd name="connsiteY2" fmla="*/ 1012371 h 1012372"/>
                <a:gd name="connsiteX3" fmla="*/ 664234 w 3444816"/>
                <a:gd name="connsiteY3" fmla="*/ 1012372 h 1012372"/>
                <a:gd name="connsiteX4" fmla="*/ 0 w 3444816"/>
                <a:gd name="connsiteY4" fmla="*/ 0 h 10123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4816" h="1012372">
                  <a:moveTo>
                    <a:pt x="0" y="0"/>
                  </a:moveTo>
                  <a:lnTo>
                    <a:pt x="3444816" y="0"/>
                  </a:lnTo>
                  <a:lnTo>
                    <a:pt x="3444816" y="1012371"/>
                  </a:lnTo>
                  <a:lnTo>
                    <a:pt x="664234" y="1012372"/>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10" name="Picture 9">
              <a:extLst>
                <a:ext uri="{FF2B5EF4-FFF2-40B4-BE49-F238E27FC236}">
                  <a16:creationId xmlns:a16="http://schemas.microsoft.com/office/drawing/2014/main" id="{0F56B0B9-84A7-4865-A825-DEDBEBCDD4AA}"/>
                </a:ext>
              </a:extLst>
            </p:cNvPr>
            <p:cNvPicPr/>
            <p:nvPr userDrawn="1"/>
          </p:nvPicPr>
          <p:blipFill>
            <a:blip r:embed="rId3">
              <a:extLst>
                <a:ext uri="{28A0092B-C50C-407E-A947-70E740481C1C}">
                  <a14:useLocalDpi xmlns:a14="http://schemas.microsoft.com/office/drawing/2010/main" val="0"/>
                </a:ext>
              </a:extLst>
            </a:blip>
            <a:srcRect/>
            <a:stretch/>
          </p:blipFill>
          <p:spPr>
            <a:xfrm>
              <a:off x="9501914" y="6049344"/>
              <a:ext cx="2362835" cy="429606"/>
            </a:xfrm>
            <a:prstGeom prst="rect">
              <a:avLst/>
            </a:prstGeom>
          </p:spPr>
        </p:pic>
        <p:sp>
          <p:nvSpPr>
            <p:cNvPr id="13" name="TextBox 12">
              <a:extLst>
                <a:ext uri="{FF2B5EF4-FFF2-40B4-BE49-F238E27FC236}">
                  <a16:creationId xmlns:a16="http://schemas.microsoft.com/office/drawing/2014/main" id="{F786326F-8494-4E41-8893-C743B8ABB42F}"/>
                </a:ext>
              </a:extLst>
            </p:cNvPr>
            <p:cNvSpPr txBox="1"/>
            <p:nvPr userDrawn="1"/>
          </p:nvSpPr>
          <p:spPr>
            <a:xfrm>
              <a:off x="9376914" y="6461698"/>
              <a:ext cx="2493030" cy="230832"/>
            </a:xfrm>
            <a:prstGeom prst="rect">
              <a:avLst/>
            </a:prstGeom>
            <a:noFill/>
          </p:spPr>
          <p:txBody>
            <a:bodyPr wrap="square" rtlCol="0">
              <a:spAutoFit/>
            </a:bodyPr>
            <a:lstStyle/>
            <a:p>
              <a:pPr algn="r"/>
              <a:r>
                <a:rPr lang="en-US" sz="900">
                  <a:solidFill>
                    <a:schemeClr val="bg1"/>
                  </a:solidFill>
                </a:rPr>
                <a:t>Electric Vehicle Infrastructure Deployment</a:t>
              </a:r>
            </a:p>
          </p:txBody>
        </p:sp>
      </p:grpSp>
      <p:sp>
        <p:nvSpPr>
          <p:cNvPr id="6" name="Rectangle 5">
            <a:extLst>
              <a:ext uri="{FF2B5EF4-FFF2-40B4-BE49-F238E27FC236}">
                <a16:creationId xmlns:a16="http://schemas.microsoft.com/office/drawing/2014/main" id="{F82C62B7-FEB1-47F0-BC34-3A48CAA76FAB}"/>
              </a:ext>
            </a:extLst>
          </p:cNvPr>
          <p:cNvSpPr/>
          <p:nvPr userDrawn="1"/>
        </p:nvSpPr>
        <p:spPr>
          <a:xfrm>
            <a:off x="5920596" y="4073144"/>
            <a:ext cx="6271404" cy="1723821"/>
          </a:xfrm>
          <a:custGeom>
            <a:avLst/>
            <a:gdLst>
              <a:gd name="connsiteX0" fmla="*/ 0 w 6271404"/>
              <a:gd name="connsiteY0" fmla="*/ 0 h 1706569"/>
              <a:gd name="connsiteX1" fmla="*/ 6271404 w 6271404"/>
              <a:gd name="connsiteY1" fmla="*/ 0 h 1706569"/>
              <a:gd name="connsiteX2" fmla="*/ 6271404 w 6271404"/>
              <a:gd name="connsiteY2" fmla="*/ 1706569 h 1706569"/>
              <a:gd name="connsiteX3" fmla="*/ 0 w 6271404"/>
              <a:gd name="connsiteY3" fmla="*/ 1706569 h 1706569"/>
              <a:gd name="connsiteX4" fmla="*/ 0 w 6271404"/>
              <a:gd name="connsiteY4" fmla="*/ 0 h 1706569"/>
              <a:gd name="connsiteX0" fmla="*/ 0 w 6271404"/>
              <a:gd name="connsiteY0" fmla="*/ 0 h 1706569"/>
              <a:gd name="connsiteX1" fmla="*/ 6271404 w 6271404"/>
              <a:gd name="connsiteY1" fmla="*/ 0 h 1706569"/>
              <a:gd name="connsiteX2" fmla="*/ 6271404 w 6271404"/>
              <a:gd name="connsiteY2" fmla="*/ 1706569 h 1706569"/>
              <a:gd name="connsiteX3" fmla="*/ 1017917 w 6271404"/>
              <a:gd name="connsiteY3" fmla="*/ 1706569 h 1706569"/>
              <a:gd name="connsiteX4" fmla="*/ 0 w 6271404"/>
              <a:gd name="connsiteY4" fmla="*/ 0 h 1706569"/>
              <a:gd name="connsiteX0" fmla="*/ 0 w 6271404"/>
              <a:gd name="connsiteY0" fmla="*/ 0 h 1723821"/>
              <a:gd name="connsiteX1" fmla="*/ 6271404 w 6271404"/>
              <a:gd name="connsiteY1" fmla="*/ 0 h 1723821"/>
              <a:gd name="connsiteX2" fmla="*/ 6271404 w 6271404"/>
              <a:gd name="connsiteY2" fmla="*/ 1706569 h 1723821"/>
              <a:gd name="connsiteX3" fmla="*/ 767751 w 6271404"/>
              <a:gd name="connsiteY3" fmla="*/ 1723821 h 1723821"/>
              <a:gd name="connsiteX4" fmla="*/ 0 w 6271404"/>
              <a:gd name="connsiteY4" fmla="*/ 0 h 17238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404" h="1723821">
                <a:moveTo>
                  <a:pt x="0" y="0"/>
                </a:moveTo>
                <a:lnTo>
                  <a:pt x="6271404" y="0"/>
                </a:lnTo>
                <a:lnTo>
                  <a:pt x="6271404" y="1706569"/>
                </a:lnTo>
                <a:lnTo>
                  <a:pt x="767751" y="1723821"/>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6297282" y="4073144"/>
            <a:ext cx="5880341" cy="1723821"/>
          </a:xfrm>
        </p:spPr>
        <p:txBody>
          <a:bodyPr anchor="ct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5930655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pic>
        <p:nvPicPr>
          <p:cNvPr id="11" name="Picture 10" descr="A picture containing text&#10;&#10;Description automatically generated">
            <a:extLst>
              <a:ext uri="{FF2B5EF4-FFF2-40B4-BE49-F238E27FC236}">
                <a16:creationId xmlns:a16="http://schemas.microsoft.com/office/drawing/2014/main" id="{498C41F9-A011-492A-BCE9-212A066A81E7}"/>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4613"/>
          <a:stretch/>
        </p:blipFill>
        <p:spPr>
          <a:xfrm>
            <a:off x="-10945" y="0"/>
            <a:ext cx="12202945" cy="5305244"/>
          </a:xfrm>
          <a:prstGeom prst="rect">
            <a:avLst/>
          </a:prstGeom>
        </p:spPr>
      </p:pic>
      <p:sp>
        <p:nvSpPr>
          <p:cNvPr id="5" name="Rectangle 4">
            <a:extLst>
              <a:ext uri="{FF2B5EF4-FFF2-40B4-BE49-F238E27FC236}">
                <a16:creationId xmlns:a16="http://schemas.microsoft.com/office/drawing/2014/main" id="{C781806A-4DD3-4FFD-8F55-485554CF6B16}"/>
              </a:ext>
            </a:extLst>
          </p:cNvPr>
          <p:cNvSpPr/>
          <p:nvPr userDrawn="1"/>
        </p:nvSpPr>
        <p:spPr>
          <a:xfrm>
            <a:off x="0" y="4615132"/>
            <a:ext cx="12192000" cy="224286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userDrawn="1"/>
        </p:nvSpPr>
        <p:spPr>
          <a:xfrm rot="5400000">
            <a:off x="1741089" y="264467"/>
            <a:ext cx="3407455" cy="6901132"/>
          </a:xfrm>
          <a:custGeom>
            <a:avLst/>
            <a:gdLst>
              <a:gd name="connsiteX0" fmla="*/ 0 w 3407455"/>
              <a:gd name="connsiteY0" fmla="*/ 0 h 6901132"/>
              <a:gd name="connsiteX1" fmla="*/ 3407455 w 3407455"/>
              <a:gd name="connsiteY1" fmla="*/ 0 h 6901132"/>
              <a:gd name="connsiteX2" fmla="*/ 3407455 w 3407455"/>
              <a:gd name="connsiteY2" fmla="*/ 6901132 h 6901132"/>
              <a:gd name="connsiteX3" fmla="*/ 0 w 3407455"/>
              <a:gd name="connsiteY3" fmla="*/ 6901132 h 6901132"/>
              <a:gd name="connsiteX4" fmla="*/ 0 w 3407455"/>
              <a:gd name="connsiteY4" fmla="*/ 0 h 6901132"/>
              <a:gd name="connsiteX0" fmla="*/ 8630 w 3407455"/>
              <a:gd name="connsiteY0" fmla="*/ 1535502 h 6901132"/>
              <a:gd name="connsiteX1" fmla="*/ 3407455 w 3407455"/>
              <a:gd name="connsiteY1" fmla="*/ 0 h 6901132"/>
              <a:gd name="connsiteX2" fmla="*/ 3407455 w 3407455"/>
              <a:gd name="connsiteY2" fmla="*/ 6901132 h 6901132"/>
              <a:gd name="connsiteX3" fmla="*/ 0 w 3407455"/>
              <a:gd name="connsiteY3" fmla="*/ 6901132 h 6901132"/>
              <a:gd name="connsiteX4" fmla="*/ 8630 w 3407455"/>
              <a:gd name="connsiteY4" fmla="*/ 1535502 h 69011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07455" h="6901132">
                <a:moveTo>
                  <a:pt x="8630" y="1535502"/>
                </a:moveTo>
                <a:lnTo>
                  <a:pt x="3407455" y="0"/>
                </a:lnTo>
                <a:lnTo>
                  <a:pt x="3407455" y="6901132"/>
                </a:lnTo>
                <a:lnTo>
                  <a:pt x="0" y="6901132"/>
                </a:lnTo>
                <a:cubicBezTo>
                  <a:pt x="2877" y="5112589"/>
                  <a:pt x="5753" y="3324045"/>
                  <a:pt x="8630" y="1535502"/>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solidFill>
                <a:schemeClr val="accent1"/>
              </a:solidFill>
            </a:endParaRPr>
          </a:p>
        </p:txBody>
      </p:sp>
      <p:sp>
        <p:nvSpPr>
          <p:cNvPr id="2" name="Title 1"/>
          <p:cNvSpPr>
            <a:spLocks noGrp="1"/>
          </p:cNvSpPr>
          <p:nvPr>
            <p:ph type="ctrTitle" hasCustomPrompt="1"/>
          </p:nvPr>
        </p:nvSpPr>
        <p:spPr>
          <a:xfrm>
            <a:off x="399691" y="2215565"/>
            <a:ext cx="5354127" cy="3089679"/>
          </a:xfrm>
        </p:spPr>
        <p:txBody>
          <a:bodyPr anchor="ctr">
            <a:normAutofit/>
          </a:bodyPr>
          <a:lstStyle>
            <a:lvl1pPr algn="ctr">
              <a:defRPr sz="4800" strike="noStrike">
                <a:solidFill>
                  <a:schemeClr val="bg1"/>
                </a:solidFill>
              </a:defRPr>
            </a:lvl1pPr>
          </a:lstStyle>
          <a:p>
            <a:r>
              <a:rPr lang="en-US"/>
              <a:t>CLICK TO EDIT MASTER TITLE STYLE</a:t>
            </a:r>
          </a:p>
        </p:txBody>
      </p:sp>
      <p:grpSp>
        <p:nvGrpSpPr>
          <p:cNvPr id="4" name="Group 3">
            <a:extLst>
              <a:ext uri="{FF2B5EF4-FFF2-40B4-BE49-F238E27FC236}">
                <a16:creationId xmlns:a16="http://schemas.microsoft.com/office/drawing/2014/main" id="{26459EA7-38EE-4CDD-BC42-4B2A19D2B47D}"/>
              </a:ext>
            </a:extLst>
          </p:cNvPr>
          <p:cNvGrpSpPr/>
          <p:nvPr userDrawn="1"/>
        </p:nvGrpSpPr>
        <p:grpSpPr>
          <a:xfrm>
            <a:off x="8747185" y="5845630"/>
            <a:ext cx="3444816" cy="1012372"/>
            <a:chOff x="8747185" y="5845630"/>
            <a:chExt cx="3444816" cy="1012372"/>
          </a:xfrm>
        </p:grpSpPr>
        <p:sp>
          <p:nvSpPr>
            <p:cNvPr id="8" name="Rectangle 7">
              <a:extLst>
                <a:ext uri="{FF2B5EF4-FFF2-40B4-BE49-F238E27FC236}">
                  <a16:creationId xmlns:a16="http://schemas.microsoft.com/office/drawing/2014/main" id="{AAAEA17C-89FF-41D1-9BAE-1A046147E5CF}"/>
                </a:ext>
              </a:extLst>
            </p:cNvPr>
            <p:cNvSpPr/>
            <p:nvPr userDrawn="1"/>
          </p:nvSpPr>
          <p:spPr>
            <a:xfrm>
              <a:off x="8747185" y="5845630"/>
              <a:ext cx="3444816" cy="1012372"/>
            </a:xfrm>
            <a:custGeom>
              <a:avLst/>
              <a:gdLst>
                <a:gd name="connsiteX0" fmla="*/ 0 w 3444816"/>
                <a:gd name="connsiteY0" fmla="*/ 0 h 1012371"/>
                <a:gd name="connsiteX1" fmla="*/ 3444816 w 3444816"/>
                <a:gd name="connsiteY1" fmla="*/ 0 h 1012371"/>
                <a:gd name="connsiteX2" fmla="*/ 3444816 w 3444816"/>
                <a:gd name="connsiteY2" fmla="*/ 1012371 h 1012371"/>
                <a:gd name="connsiteX3" fmla="*/ 0 w 3444816"/>
                <a:gd name="connsiteY3" fmla="*/ 1012371 h 1012371"/>
                <a:gd name="connsiteX4" fmla="*/ 0 w 3444816"/>
                <a:gd name="connsiteY4" fmla="*/ 0 h 1012371"/>
                <a:gd name="connsiteX0" fmla="*/ 0 w 3444816"/>
                <a:gd name="connsiteY0" fmla="*/ 0 h 1012371"/>
                <a:gd name="connsiteX1" fmla="*/ 3444816 w 3444816"/>
                <a:gd name="connsiteY1" fmla="*/ 0 h 1012371"/>
                <a:gd name="connsiteX2" fmla="*/ 3444816 w 3444816"/>
                <a:gd name="connsiteY2" fmla="*/ 1012371 h 1012371"/>
                <a:gd name="connsiteX3" fmla="*/ 629729 w 3444816"/>
                <a:gd name="connsiteY3" fmla="*/ 995118 h 1012371"/>
                <a:gd name="connsiteX4" fmla="*/ 0 w 3444816"/>
                <a:gd name="connsiteY4" fmla="*/ 0 h 1012371"/>
                <a:gd name="connsiteX0" fmla="*/ 0 w 3444816"/>
                <a:gd name="connsiteY0" fmla="*/ 0 h 1012371"/>
                <a:gd name="connsiteX1" fmla="*/ 3444816 w 3444816"/>
                <a:gd name="connsiteY1" fmla="*/ 0 h 1012371"/>
                <a:gd name="connsiteX2" fmla="*/ 3444816 w 3444816"/>
                <a:gd name="connsiteY2" fmla="*/ 1012371 h 1012371"/>
                <a:gd name="connsiteX3" fmla="*/ 629729 w 3444816"/>
                <a:gd name="connsiteY3" fmla="*/ 1003745 h 1012371"/>
                <a:gd name="connsiteX4" fmla="*/ 0 w 3444816"/>
                <a:gd name="connsiteY4" fmla="*/ 0 h 1012371"/>
                <a:gd name="connsiteX0" fmla="*/ 0 w 3444816"/>
                <a:gd name="connsiteY0" fmla="*/ 0 h 1012372"/>
                <a:gd name="connsiteX1" fmla="*/ 3444816 w 3444816"/>
                <a:gd name="connsiteY1" fmla="*/ 0 h 1012372"/>
                <a:gd name="connsiteX2" fmla="*/ 3444816 w 3444816"/>
                <a:gd name="connsiteY2" fmla="*/ 1012371 h 1012372"/>
                <a:gd name="connsiteX3" fmla="*/ 664234 w 3444816"/>
                <a:gd name="connsiteY3" fmla="*/ 1012372 h 1012372"/>
                <a:gd name="connsiteX4" fmla="*/ 0 w 3444816"/>
                <a:gd name="connsiteY4" fmla="*/ 0 h 10123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4816" h="1012372">
                  <a:moveTo>
                    <a:pt x="0" y="0"/>
                  </a:moveTo>
                  <a:lnTo>
                    <a:pt x="3444816" y="0"/>
                  </a:lnTo>
                  <a:lnTo>
                    <a:pt x="3444816" y="1012371"/>
                  </a:lnTo>
                  <a:lnTo>
                    <a:pt x="664234" y="1012372"/>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10" name="Picture 9">
              <a:extLst>
                <a:ext uri="{FF2B5EF4-FFF2-40B4-BE49-F238E27FC236}">
                  <a16:creationId xmlns:a16="http://schemas.microsoft.com/office/drawing/2014/main" id="{0F56B0B9-84A7-4865-A825-DEDBEBCDD4AA}"/>
                </a:ext>
              </a:extLst>
            </p:cNvPr>
            <p:cNvPicPr/>
            <p:nvPr userDrawn="1"/>
          </p:nvPicPr>
          <p:blipFill>
            <a:blip r:embed="rId3">
              <a:extLst>
                <a:ext uri="{28A0092B-C50C-407E-A947-70E740481C1C}">
                  <a14:useLocalDpi xmlns:a14="http://schemas.microsoft.com/office/drawing/2010/main" val="0"/>
                </a:ext>
              </a:extLst>
            </a:blip>
            <a:srcRect/>
            <a:stretch/>
          </p:blipFill>
          <p:spPr>
            <a:xfrm>
              <a:off x="9501914" y="6049344"/>
              <a:ext cx="2362835" cy="429606"/>
            </a:xfrm>
            <a:prstGeom prst="rect">
              <a:avLst/>
            </a:prstGeom>
          </p:spPr>
        </p:pic>
        <p:sp>
          <p:nvSpPr>
            <p:cNvPr id="13" name="TextBox 12">
              <a:extLst>
                <a:ext uri="{FF2B5EF4-FFF2-40B4-BE49-F238E27FC236}">
                  <a16:creationId xmlns:a16="http://schemas.microsoft.com/office/drawing/2014/main" id="{F786326F-8494-4E41-8893-C743B8ABB42F}"/>
                </a:ext>
              </a:extLst>
            </p:cNvPr>
            <p:cNvSpPr txBox="1"/>
            <p:nvPr userDrawn="1"/>
          </p:nvSpPr>
          <p:spPr>
            <a:xfrm>
              <a:off x="9376914" y="6461698"/>
              <a:ext cx="2493030" cy="230832"/>
            </a:xfrm>
            <a:prstGeom prst="rect">
              <a:avLst/>
            </a:prstGeom>
            <a:noFill/>
          </p:spPr>
          <p:txBody>
            <a:bodyPr wrap="square" rtlCol="0">
              <a:spAutoFit/>
            </a:bodyPr>
            <a:lstStyle/>
            <a:p>
              <a:pPr algn="r"/>
              <a:r>
                <a:rPr lang="en-US" sz="900">
                  <a:solidFill>
                    <a:schemeClr val="bg1"/>
                  </a:solidFill>
                </a:rPr>
                <a:t>Electric Vehicle Infrastructure Deployment</a:t>
              </a:r>
            </a:p>
          </p:txBody>
        </p:sp>
      </p:grpSp>
      <p:sp>
        <p:nvSpPr>
          <p:cNvPr id="6" name="Rectangle 5">
            <a:extLst>
              <a:ext uri="{FF2B5EF4-FFF2-40B4-BE49-F238E27FC236}">
                <a16:creationId xmlns:a16="http://schemas.microsoft.com/office/drawing/2014/main" id="{F82C62B7-FEB1-47F0-BC34-3A48CAA76FAB}"/>
              </a:ext>
            </a:extLst>
          </p:cNvPr>
          <p:cNvSpPr/>
          <p:nvPr userDrawn="1"/>
        </p:nvSpPr>
        <p:spPr>
          <a:xfrm>
            <a:off x="5920596" y="4073144"/>
            <a:ext cx="6271404" cy="1723821"/>
          </a:xfrm>
          <a:custGeom>
            <a:avLst/>
            <a:gdLst>
              <a:gd name="connsiteX0" fmla="*/ 0 w 6271404"/>
              <a:gd name="connsiteY0" fmla="*/ 0 h 1706569"/>
              <a:gd name="connsiteX1" fmla="*/ 6271404 w 6271404"/>
              <a:gd name="connsiteY1" fmla="*/ 0 h 1706569"/>
              <a:gd name="connsiteX2" fmla="*/ 6271404 w 6271404"/>
              <a:gd name="connsiteY2" fmla="*/ 1706569 h 1706569"/>
              <a:gd name="connsiteX3" fmla="*/ 0 w 6271404"/>
              <a:gd name="connsiteY3" fmla="*/ 1706569 h 1706569"/>
              <a:gd name="connsiteX4" fmla="*/ 0 w 6271404"/>
              <a:gd name="connsiteY4" fmla="*/ 0 h 1706569"/>
              <a:gd name="connsiteX0" fmla="*/ 0 w 6271404"/>
              <a:gd name="connsiteY0" fmla="*/ 0 h 1706569"/>
              <a:gd name="connsiteX1" fmla="*/ 6271404 w 6271404"/>
              <a:gd name="connsiteY1" fmla="*/ 0 h 1706569"/>
              <a:gd name="connsiteX2" fmla="*/ 6271404 w 6271404"/>
              <a:gd name="connsiteY2" fmla="*/ 1706569 h 1706569"/>
              <a:gd name="connsiteX3" fmla="*/ 1017917 w 6271404"/>
              <a:gd name="connsiteY3" fmla="*/ 1706569 h 1706569"/>
              <a:gd name="connsiteX4" fmla="*/ 0 w 6271404"/>
              <a:gd name="connsiteY4" fmla="*/ 0 h 1706569"/>
              <a:gd name="connsiteX0" fmla="*/ 0 w 6271404"/>
              <a:gd name="connsiteY0" fmla="*/ 0 h 1723821"/>
              <a:gd name="connsiteX1" fmla="*/ 6271404 w 6271404"/>
              <a:gd name="connsiteY1" fmla="*/ 0 h 1723821"/>
              <a:gd name="connsiteX2" fmla="*/ 6271404 w 6271404"/>
              <a:gd name="connsiteY2" fmla="*/ 1706569 h 1723821"/>
              <a:gd name="connsiteX3" fmla="*/ 767751 w 6271404"/>
              <a:gd name="connsiteY3" fmla="*/ 1723821 h 1723821"/>
              <a:gd name="connsiteX4" fmla="*/ 0 w 6271404"/>
              <a:gd name="connsiteY4" fmla="*/ 0 h 17238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404" h="1723821">
                <a:moveTo>
                  <a:pt x="0" y="0"/>
                </a:moveTo>
                <a:lnTo>
                  <a:pt x="6271404" y="0"/>
                </a:lnTo>
                <a:lnTo>
                  <a:pt x="6271404" y="1706569"/>
                </a:lnTo>
                <a:lnTo>
                  <a:pt x="767751" y="1723821"/>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6297282" y="4073144"/>
            <a:ext cx="5880341" cy="1723821"/>
          </a:xfrm>
        </p:spPr>
        <p:txBody>
          <a:bodyPr anchor="ct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8511463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4_Title Slid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98C41F9-A011-492A-BCE9-212A066A81E7}"/>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5400" b="29214"/>
          <a:stretch/>
        </p:blipFill>
        <p:spPr>
          <a:xfrm>
            <a:off x="-10945" y="0"/>
            <a:ext cx="12202945" cy="5305244"/>
          </a:xfrm>
          <a:prstGeom prst="rect">
            <a:avLst/>
          </a:prstGeom>
        </p:spPr>
      </p:pic>
      <p:sp>
        <p:nvSpPr>
          <p:cNvPr id="5" name="Rectangle 4">
            <a:extLst>
              <a:ext uri="{FF2B5EF4-FFF2-40B4-BE49-F238E27FC236}">
                <a16:creationId xmlns:a16="http://schemas.microsoft.com/office/drawing/2014/main" id="{C781806A-4DD3-4FFD-8F55-485554CF6B16}"/>
              </a:ext>
            </a:extLst>
          </p:cNvPr>
          <p:cNvSpPr/>
          <p:nvPr userDrawn="1"/>
        </p:nvSpPr>
        <p:spPr>
          <a:xfrm>
            <a:off x="0" y="4615132"/>
            <a:ext cx="12192000" cy="224286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userDrawn="1"/>
        </p:nvSpPr>
        <p:spPr>
          <a:xfrm rot="5400000">
            <a:off x="1741089" y="264467"/>
            <a:ext cx="3407455" cy="6901132"/>
          </a:xfrm>
          <a:custGeom>
            <a:avLst/>
            <a:gdLst>
              <a:gd name="connsiteX0" fmla="*/ 0 w 3407455"/>
              <a:gd name="connsiteY0" fmla="*/ 0 h 6901132"/>
              <a:gd name="connsiteX1" fmla="*/ 3407455 w 3407455"/>
              <a:gd name="connsiteY1" fmla="*/ 0 h 6901132"/>
              <a:gd name="connsiteX2" fmla="*/ 3407455 w 3407455"/>
              <a:gd name="connsiteY2" fmla="*/ 6901132 h 6901132"/>
              <a:gd name="connsiteX3" fmla="*/ 0 w 3407455"/>
              <a:gd name="connsiteY3" fmla="*/ 6901132 h 6901132"/>
              <a:gd name="connsiteX4" fmla="*/ 0 w 3407455"/>
              <a:gd name="connsiteY4" fmla="*/ 0 h 6901132"/>
              <a:gd name="connsiteX0" fmla="*/ 8630 w 3407455"/>
              <a:gd name="connsiteY0" fmla="*/ 1535502 h 6901132"/>
              <a:gd name="connsiteX1" fmla="*/ 3407455 w 3407455"/>
              <a:gd name="connsiteY1" fmla="*/ 0 h 6901132"/>
              <a:gd name="connsiteX2" fmla="*/ 3407455 w 3407455"/>
              <a:gd name="connsiteY2" fmla="*/ 6901132 h 6901132"/>
              <a:gd name="connsiteX3" fmla="*/ 0 w 3407455"/>
              <a:gd name="connsiteY3" fmla="*/ 6901132 h 6901132"/>
              <a:gd name="connsiteX4" fmla="*/ 8630 w 3407455"/>
              <a:gd name="connsiteY4" fmla="*/ 1535502 h 69011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07455" h="6901132">
                <a:moveTo>
                  <a:pt x="8630" y="1535502"/>
                </a:moveTo>
                <a:lnTo>
                  <a:pt x="3407455" y="0"/>
                </a:lnTo>
                <a:lnTo>
                  <a:pt x="3407455" y="6901132"/>
                </a:lnTo>
                <a:lnTo>
                  <a:pt x="0" y="6901132"/>
                </a:lnTo>
                <a:cubicBezTo>
                  <a:pt x="2877" y="5112589"/>
                  <a:pt x="5753" y="3324045"/>
                  <a:pt x="8630" y="1535502"/>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solidFill>
                <a:schemeClr val="accent1"/>
              </a:solidFill>
            </a:endParaRPr>
          </a:p>
        </p:txBody>
      </p:sp>
      <p:sp>
        <p:nvSpPr>
          <p:cNvPr id="2" name="Title 1"/>
          <p:cNvSpPr>
            <a:spLocks noGrp="1"/>
          </p:cNvSpPr>
          <p:nvPr>
            <p:ph type="ctrTitle" hasCustomPrompt="1"/>
          </p:nvPr>
        </p:nvSpPr>
        <p:spPr>
          <a:xfrm>
            <a:off x="399691" y="2215565"/>
            <a:ext cx="5354127" cy="3089679"/>
          </a:xfrm>
        </p:spPr>
        <p:txBody>
          <a:bodyPr anchor="ctr">
            <a:normAutofit/>
          </a:bodyPr>
          <a:lstStyle>
            <a:lvl1pPr algn="ctr">
              <a:defRPr sz="4800" strike="noStrike">
                <a:solidFill>
                  <a:schemeClr val="bg1"/>
                </a:solidFill>
              </a:defRPr>
            </a:lvl1pPr>
          </a:lstStyle>
          <a:p>
            <a:r>
              <a:rPr lang="en-US"/>
              <a:t>CLICK TO EDIT MASTER TITLE STYLE</a:t>
            </a:r>
          </a:p>
        </p:txBody>
      </p:sp>
      <p:grpSp>
        <p:nvGrpSpPr>
          <p:cNvPr id="4" name="Group 3">
            <a:extLst>
              <a:ext uri="{FF2B5EF4-FFF2-40B4-BE49-F238E27FC236}">
                <a16:creationId xmlns:a16="http://schemas.microsoft.com/office/drawing/2014/main" id="{26459EA7-38EE-4CDD-BC42-4B2A19D2B47D}"/>
              </a:ext>
            </a:extLst>
          </p:cNvPr>
          <p:cNvGrpSpPr/>
          <p:nvPr userDrawn="1"/>
        </p:nvGrpSpPr>
        <p:grpSpPr>
          <a:xfrm>
            <a:off x="8747185" y="5845630"/>
            <a:ext cx="3444816" cy="1012372"/>
            <a:chOff x="8747185" y="5845630"/>
            <a:chExt cx="3444816" cy="1012372"/>
          </a:xfrm>
        </p:grpSpPr>
        <p:sp>
          <p:nvSpPr>
            <p:cNvPr id="8" name="Rectangle 7">
              <a:extLst>
                <a:ext uri="{FF2B5EF4-FFF2-40B4-BE49-F238E27FC236}">
                  <a16:creationId xmlns:a16="http://schemas.microsoft.com/office/drawing/2014/main" id="{AAAEA17C-89FF-41D1-9BAE-1A046147E5CF}"/>
                </a:ext>
              </a:extLst>
            </p:cNvPr>
            <p:cNvSpPr/>
            <p:nvPr userDrawn="1"/>
          </p:nvSpPr>
          <p:spPr>
            <a:xfrm>
              <a:off x="8747185" y="5845630"/>
              <a:ext cx="3444816" cy="1012372"/>
            </a:xfrm>
            <a:custGeom>
              <a:avLst/>
              <a:gdLst>
                <a:gd name="connsiteX0" fmla="*/ 0 w 3444816"/>
                <a:gd name="connsiteY0" fmla="*/ 0 h 1012371"/>
                <a:gd name="connsiteX1" fmla="*/ 3444816 w 3444816"/>
                <a:gd name="connsiteY1" fmla="*/ 0 h 1012371"/>
                <a:gd name="connsiteX2" fmla="*/ 3444816 w 3444816"/>
                <a:gd name="connsiteY2" fmla="*/ 1012371 h 1012371"/>
                <a:gd name="connsiteX3" fmla="*/ 0 w 3444816"/>
                <a:gd name="connsiteY3" fmla="*/ 1012371 h 1012371"/>
                <a:gd name="connsiteX4" fmla="*/ 0 w 3444816"/>
                <a:gd name="connsiteY4" fmla="*/ 0 h 1012371"/>
                <a:gd name="connsiteX0" fmla="*/ 0 w 3444816"/>
                <a:gd name="connsiteY0" fmla="*/ 0 h 1012371"/>
                <a:gd name="connsiteX1" fmla="*/ 3444816 w 3444816"/>
                <a:gd name="connsiteY1" fmla="*/ 0 h 1012371"/>
                <a:gd name="connsiteX2" fmla="*/ 3444816 w 3444816"/>
                <a:gd name="connsiteY2" fmla="*/ 1012371 h 1012371"/>
                <a:gd name="connsiteX3" fmla="*/ 629729 w 3444816"/>
                <a:gd name="connsiteY3" fmla="*/ 995118 h 1012371"/>
                <a:gd name="connsiteX4" fmla="*/ 0 w 3444816"/>
                <a:gd name="connsiteY4" fmla="*/ 0 h 1012371"/>
                <a:gd name="connsiteX0" fmla="*/ 0 w 3444816"/>
                <a:gd name="connsiteY0" fmla="*/ 0 h 1012371"/>
                <a:gd name="connsiteX1" fmla="*/ 3444816 w 3444816"/>
                <a:gd name="connsiteY1" fmla="*/ 0 h 1012371"/>
                <a:gd name="connsiteX2" fmla="*/ 3444816 w 3444816"/>
                <a:gd name="connsiteY2" fmla="*/ 1012371 h 1012371"/>
                <a:gd name="connsiteX3" fmla="*/ 629729 w 3444816"/>
                <a:gd name="connsiteY3" fmla="*/ 1003745 h 1012371"/>
                <a:gd name="connsiteX4" fmla="*/ 0 w 3444816"/>
                <a:gd name="connsiteY4" fmla="*/ 0 h 1012371"/>
                <a:gd name="connsiteX0" fmla="*/ 0 w 3444816"/>
                <a:gd name="connsiteY0" fmla="*/ 0 h 1012372"/>
                <a:gd name="connsiteX1" fmla="*/ 3444816 w 3444816"/>
                <a:gd name="connsiteY1" fmla="*/ 0 h 1012372"/>
                <a:gd name="connsiteX2" fmla="*/ 3444816 w 3444816"/>
                <a:gd name="connsiteY2" fmla="*/ 1012371 h 1012372"/>
                <a:gd name="connsiteX3" fmla="*/ 664234 w 3444816"/>
                <a:gd name="connsiteY3" fmla="*/ 1012372 h 1012372"/>
                <a:gd name="connsiteX4" fmla="*/ 0 w 3444816"/>
                <a:gd name="connsiteY4" fmla="*/ 0 h 10123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4816" h="1012372">
                  <a:moveTo>
                    <a:pt x="0" y="0"/>
                  </a:moveTo>
                  <a:lnTo>
                    <a:pt x="3444816" y="0"/>
                  </a:lnTo>
                  <a:lnTo>
                    <a:pt x="3444816" y="1012371"/>
                  </a:lnTo>
                  <a:lnTo>
                    <a:pt x="664234" y="1012372"/>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10" name="Picture 9">
              <a:extLst>
                <a:ext uri="{FF2B5EF4-FFF2-40B4-BE49-F238E27FC236}">
                  <a16:creationId xmlns:a16="http://schemas.microsoft.com/office/drawing/2014/main" id="{0F56B0B9-84A7-4865-A825-DEDBEBCDD4AA}"/>
                </a:ext>
              </a:extLst>
            </p:cNvPr>
            <p:cNvPicPr/>
            <p:nvPr userDrawn="1"/>
          </p:nvPicPr>
          <p:blipFill>
            <a:blip r:embed="rId3">
              <a:extLst>
                <a:ext uri="{28A0092B-C50C-407E-A947-70E740481C1C}">
                  <a14:useLocalDpi xmlns:a14="http://schemas.microsoft.com/office/drawing/2010/main" val="0"/>
                </a:ext>
              </a:extLst>
            </a:blip>
            <a:srcRect/>
            <a:stretch/>
          </p:blipFill>
          <p:spPr>
            <a:xfrm>
              <a:off x="9501914" y="6049344"/>
              <a:ext cx="2362835" cy="429606"/>
            </a:xfrm>
            <a:prstGeom prst="rect">
              <a:avLst/>
            </a:prstGeom>
          </p:spPr>
        </p:pic>
        <p:sp>
          <p:nvSpPr>
            <p:cNvPr id="13" name="TextBox 12">
              <a:extLst>
                <a:ext uri="{FF2B5EF4-FFF2-40B4-BE49-F238E27FC236}">
                  <a16:creationId xmlns:a16="http://schemas.microsoft.com/office/drawing/2014/main" id="{F786326F-8494-4E41-8893-C743B8ABB42F}"/>
                </a:ext>
              </a:extLst>
            </p:cNvPr>
            <p:cNvSpPr txBox="1"/>
            <p:nvPr userDrawn="1"/>
          </p:nvSpPr>
          <p:spPr>
            <a:xfrm>
              <a:off x="9376914" y="6461698"/>
              <a:ext cx="2493030" cy="230832"/>
            </a:xfrm>
            <a:prstGeom prst="rect">
              <a:avLst/>
            </a:prstGeom>
            <a:noFill/>
          </p:spPr>
          <p:txBody>
            <a:bodyPr wrap="square" rtlCol="0">
              <a:spAutoFit/>
            </a:bodyPr>
            <a:lstStyle/>
            <a:p>
              <a:pPr algn="r"/>
              <a:r>
                <a:rPr lang="en-US" sz="900">
                  <a:solidFill>
                    <a:schemeClr val="bg1"/>
                  </a:solidFill>
                </a:rPr>
                <a:t>Electric Vehicle Infrastructure Deployment</a:t>
              </a:r>
            </a:p>
          </p:txBody>
        </p:sp>
      </p:grpSp>
      <p:sp>
        <p:nvSpPr>
          <p:cNvPr id="6" name="Rectangle 5">
            <a:extLst>
              <a:ext uri="{FF2B5EF4-FFF2-40B4-BE49-F238E27FC236}">
                <a16:creationId xmlns:a16="http://schemas.microsoft.com/office/drawing/2014/main" id="{F82C62B7-FEB1-47F0-BC34-3A48CAA76FAB}"/>
              </a:ext>
            </a:extLst>
          </p:cNvPr>
          <p:cNvSpPr/>
          <p:nvPr userDrawn="1"/>
        </p:nvSpPr>
        <p:spPr>
          <a:xfrm>
            <a:off x="5920596" y="4073144"/>
            <a:ext cx="6271404" cy="1723821"/>
          </a:xfrm>
          <a:custGeom>
            <a:avLst/>
            <a:gdLst>
              <a:gd name="connsiteX0" fmla="*/ 0 w 6271404"/>
              <a:gd name="connsiteY0" fmla="*/ 0 h 1706569"/>
              <a:gd name="connsiteX1" fmla="*/ 6271404 w 6271404"/>
              <a:gd name="connsiteY1" fmla="*/ 0 h 1706569"/>
              <a:gd name="connsiteX2" fmla="*/ 6271404 w 6271404"/>
              <a:gd name="connsiteY2" fmla="*/ 1706569 h 1706569"/>
              <a:gd name="connsiteX3" fmla="*/ 0 w 6271404"/>
              <a:gd name="connsiteY3" fmla="*/ 1706569 h 1706569"/>
              <a:gd name="connsiteX4" fmla="*/ 0 w 6271404"/>
              <a:gd name="connsiteY4" fmla="*/ 0 h 1706569"/>
              <a:gd name="connsiteX0" fmla="*/ 0 w 6271404"/>
              <a:gd name="connsiteY0" fmla="*/ 0 h 1706569"/>
              <a:gd name="connsiteX1" fmla="*/ 6271404 w 6271404"/>
              <a:gd name="connsiteY1" fmla="*/ 0 h 1706569"/>
              <a:gd name="connsiteX2" fmla="*/ 6271404 w 6271404"/>
              <a:gd name="connsiteY2" fmla="*/ 1706569 h 1706569"/>
              <a:gd name="connsiteX3" fmla="*/ 1017917 w 6271404"/>
              <a:gd name="connsiteY3" fmla="*/ 1706569 h 1706569"/>
              <a:gd name="connsiteX4" fmla="*/ 0 w 6271404"/>
              <a:gd name="connsiteY4" fmla="*/ 0 h 1706569"/>
              <a:gd name="connsiteX0" fmla="*/ 0 w 6271404"/>
              <a:gd name="connsiteY0" fmla="*/ 0 h 1723821"/>
              <a:gd name="connsiteX1" fmla="*/ 6271404 w 6271404"/>
              <a:gd name="connsiteY1" fmla="*/ 0 h 1723821"/>
              <a:gd name="connsiteX2" fmla="*/ 6271404 w 6271404"/>
              <a:gd name="connsiteY2" fmla="*/ 1706569 h 1723821"/>
              <a:gd name="connsiteX3" fmla="*/ 767751 w 6271404"/>
              <a:gd name="connsiteY3" fmla="*/ 1723821 h 1723821"/>
              <a:gd name="connsiteX4" fmla="*/ 0 w 6271404"/>
              <a:gd name="connsiteY4" fmla="*/ 0 h 17238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404" h="1723821">
                <a:moveTo>
                  <a:pt x="0" y="0"/>
                </a:moveTo>
                <a:lnTo>
                  <a:pt x="6271404" y="0"/>
                </a:lnTo>
                <a:lnTo>
                  <a:pt x="6271404" y="1706569"/>
                </a:lnTo>
                <a:lnTo>
                  <a:pt x="767751" y="1723821"/>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6297282" y="4073144"/>
            <a:ext cx="5880341" cy="1723821"/>
          </a:xfrm>
        </p:spPr>
        <p:txBody>
          <a:bodyPr anchor="ct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1284197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5_Title Slid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98C41F9-A011-492A-BCE9-212A066A81E7}"/>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l="6536" r="6536"/>
          <a:stretch/>
        </p:blipFill>
        <p:spPr>
          <a:xfrm>
            <a:off x="-10945" y="0"/>
            <a:ext cx="12202945" cy="5305244"/>
          </a:xfrm>
          <a:prstGeom prst="rect">
            <a:avLst/>
          </a:prstGeom>
        </p:spPr>
      </p:pic>
      <p:sp>
        <p:nvSpPr>
          <p:cNvPr id="5" name="Rectangle 4">
            <a:extLst>
              <a:ext uri="{FF2B5EF4-FFF2-40B4-BE49-F238E27FC236}">
                <a16:creationId xmlns:a16="http://schemas.microsoft.com/office/drawing/2014/main" id="{C781806A-4DD3-4FFD-8F55-485554CF6B16}"/>
              </a:ext>
            </a:extLst>
          </p:cNvPr>
          <p:cNvSpPr/>
          <p:nvPr userDrawn="1"/>
        </p:nvSpPr>
        <p:spPr>
          <a:xfrm>
            <a:off x="0" y="4615132"/>
            <a:ext cx="12192000" cy="224286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userDrawn="1"/>
        </p:nvSpPr>
        <p:spPr>
          <a:xfrm rot="5400000">
            <a:off x="1741089" y="264467"/>
            <a:ext cx="3407455" cy="6901132"/>
          </a:xfrm>
          <a:custGeom>
            <a:avLst/>
            <a:gdLst>
              <a:gd name="connsiteX0" fmla="*/ 0 w 3407455"/>
              <a:gd name="connsiteY0" fmla="*/ 0 h 6901132"/>
              <a:gd name="connsiteX1" fmla="*/ 3407455 w 3407455"/>
              <a:gd name="connsiteY1" fmla="*/ 0 h 6901132"/>
              <a:gd name="connsiteX2" fmla="*/ 3407455 w 3407455"/>
              <a:gd name="connsiteY2" fmla="*/ 6901132 h 6901132"/>
              <a:gd name="connsiteX3" fmla="*/ 0 w 3407455"/>
              <a:gd name="connsiteY3" fmla="*/ 6901132 h 6901132"/>
              <a:gd name="connsiteX4" fmla="*/ 0 w 3407455"/>
              <a:gd name="connsiteY4" fmla="*/ 0 h 6901132"/>
              <a:gd name="connsiteX0" fmla="*/ 8630 w 3407455"/>
              <a:gd name="connsiteY0" fmla="*/ 1535502 h 6901132"/>
              <a:gd name="connsiteX1" fmla="*/ 3407455 w 3407455"/>
              <a:gd name="connsiteY1" fmla="*/ 0 h 6901132"/>
              <a:gd name="connsiteX2" fmla="*/ 3407455 w 3407455"/>
              <a:gd name="connsiteY2" fmla="*/ 6901132 h 6901132"/>
              <a:gd name="connsiteX3" fmla="*/ 0 w 3407455"/>
              <a:gd name="connsiteY3" fmla="*/ 6901132 h 6901132"/>
              <a:gd name="connsiteX4" fmla="*/ 8630 w 3407455"/>
              <a:gd name="connsiteY4" fmla="*/ 1535502 h 69011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07455" h="6901132">
                <a:moveTo>
                  <a:pt x="8630" y="1535502"/>
                </a:moveTo>
                <a:lnTo>
                  <a:pt x="3407455" y="0"/>
                </a:lnTo>
                <a:lnTo>
                  <a:pt x="3407455" y="6901132"/>
                </a:lnTo>
                <a:lnTo>
                  <a:pt x="0" y="6901132"/>
                </a:lnTo>
                <a:cubicBezTo>
                  <a:pt x="2877" y="5112589"/>
                  <a:pt x="5753" y="3324045"/>
                  <a:pt x="8630" y="1535502"/>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solidFill>
                <a:schemeClr val="accent1"/>
              </a:solidFill>
            </a:endParaRPr>
          </a:p>
        </p:txBody>
      </p:sp>
      <p:sp>
        <p:nvSpPr>
          <p:cNvPr id="2" name="Title 1"/>
          <p:cNvSpPr>
            <a:spLocks noGrp="1"/>
          </p:cNvSpPr>
          <p:nvPr>
            <p:ph type="ctrTitle" hasCustomPrompt="1"/>
          </p:nvPr>
        </p:nvSpPr>
        <p:spPr>
          <a:xfrm>
            <a:off x="399691" y="2215565"/>
            <a:ext cx="5354127" cy="3089679"/>
          </a:xfrm>
        </p:spPr>
        <p:txBody>
          <a:bodyPr anchor="ctr">
            <a:normAutofit/>
          </a:bodyPr>
          <a:lstStyle>
            <a:lvl1pPr algn="ctr">
              <a:defRPr sz="4800" strike="noStrike">
                <a:solidFill>
                  <a:schemeClr val="bg1"/>
                </a:solidFill>
              </a:defRPr>
            </a:lvl1pPr>
          </a:lstStyle>
          <a:p>
            <a:r>
              <a:rPr lang="en-US"/>
              <a:t>CLICK TO EDIT MASTER TITLE STYLE</a:t>
            </a:r>
          </a:p>
        </p:txBody>
      </p:sp>
      <p:grpSp>
        <p:nvGrpSpPr>
          <p:cNvPr id="4" name="Group 3">
            <a:extLst>
              <a:ext uri="{FF2B5EF4-FFF2-40B4-BE49-F238E27FC236}">
                <a16:creationId xmlns:a16="http://schemas.microsoft.com/office/drawing/2014/main" id="{26459EA7-38EE-4CDD-BC42-4B2A19D2B47D}"/>
              </a:ext>
            </a:extLst>
          </p:cNvPr>
          <p:cNvGrpSpPr/>
          <p:nvPr userDrawn="1"/>
        </p:nvGrpSpPr>
        <p:grpSpPr>
          <a:xfrm>
            <a:off x="8747185" y="5845630"/>
            <a:ext cx="3444816" cy="1012372"/>
            <a:chOff x="8747185" y="5845630"/>
            <a:chExt cx="3444816" cy="1012372"/>
          </a:xfrm>
        </p:grpSpPr>
        <p:sp>
          <p:nvSpPr>
            <p:cNvPr id="8" name="Rectangle 7">
              <a:extLst>
                <a:ext uri="{FF2B5EF4-FFF2-40B4-BE49-F238E27FC236}">
                  <a16:creationId xmlns:a16="http://schemas.microsoft.com/office/drawing/2014/main" id="{AAAEA17C-89FF-41D1-9BAE-1A046147E5CF}"/>
                </a:ext>
              </a:extLst>
            </p:cNvPr>
            <p:cNvSpPr/>
            <p:nvPr userDrawn="1"/>
          </p:nvSpPr>
          <p:spPr>
            <a:xfrm>
              <a:off x="8747185" y="5845630"/>
              <a:ext cx="3444816" cy="1012372"/>
            </a:xfrm>
            <a:custGeom>
              <a:avLst/>
              <a:gdLst>
                <a:gd name="connsiteX0" fmla="*/ 0 w 3444816"/>
                <a:gd name="connsiteY0" fmla="*/ 0 h 1012371"/>
                <a:gd name="connsiteX1" fmla="*/ 3444816 w 3444816"/>
                <a:gd name="connsiteY1" fmla="*/ 0 h 1012371"/>
                <a:gd name="connsiteX2" fmla="*/ 3444816 w 3444816"/>
                <a:gd name="connsiteY2" fmla="*/ 1012371 h 1012371"/>
                <a:gd name="connsiteX3" fmla="*/ 0 w 3444816"/>
                <a:gd name="connsiteY3" fmla="*/ 1012371 h 1012371"/>
                <a:gd name="connsiteX4" fmla="*/ 0 w 3444816"/>
                <a:gd name="connsiteY4" fmla="*/ 0 h 1012371"/>
                <a:gd name="connsiteX0" fmla="*/ 0 w 3444816"/>
                <a:gd name="connsiteY0" fmla="*/ 0 h 1012371"/>
                <a:gd name="connsiteX1" fmla="*/ 3444816 w 3444816"/>
                <a:gd name="connsiteY1" fmla="*/ 0 h 1012371"/>
                <a:gd name="connsiteX2" fmla="*/ 3444816 w 3444816"/>
                <a:gd name="connsiteY2" fmla="*/ 1012371 h 1012371"/>
                <a:gd name="connsiteX3" fmla="*/ 629729 w 3444816"/>
                <a:gd name="connsiteY3" fmla="*/ 995118 h 1012371"/>
                <a:gd name="connsiteX4" fmla="*/ 0 w 3444816"/>
                <a:gd name="connsiteY4" fmla="*/ 0 h 1012371"/>
                <a:gd name="connsiteX0" fmla="*/ 0 w 3444816"/>
                <a:gd name="connsiteY0" fmla="*/ 0 h 1012371"/>
                <a:gd name="connsiteX1" fmla="*/ 3444816 w 3444816"/>
                <a:gd name="connsiteY1" fmla="*/ 0 h 1012371"/>
                <a:gd name="connsiteX2" fmla="*/ 3444816 w 3444816"/>
                <a:gd name="connsiteY2" fmla="*/ 1012371 h 1012371"/>
                <a:gd name="connsiteX3" fmla="*/ 629729 w 3444816"/>
                <a:gd name="connsiteY3" fmla="*/ 1003745 h 1012371"/>
                <a:gd name="connsiteX4" fmla="*/ 0 w 3444816"/>
                <a:gd name="connsiteY4" fmla="*/ 0 h 1012371"/>
                <a:gd name="connsiteX0" fmla="*/ 0 w 3444816"/>
                <a:gd name="connsiteY0" fmla="*/ 0 h 1012372"/>
                <a:gd name="connsiteX1" fmla="*/ 3444816 w 3444816"/>
                <a:gd name="connsiteY1" fmla="*/ 0 h 1012372"/>
                <a:gd name="connsiteX2" fmla="*/ 3444816 w 3444816"/>
                <a:gd name="connsiteY2" fmla="*/ 1012371 h 1012372"/>
                <a:gd name="connsiteX3" fmla="*/ 664234 w 3444816"/>
                <a:gd name="connsiteY3" fmla="*/ 1012372 h 1012372"/>
                <a:gd name="connsiteX4" fmla="*/ 0 w 3444816"/>
                <a:gd name="connsiteY4" fmla="*/ 0 h 10123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4816" h="1012372">
                  <a:moveTo>
                    <a:pt x="0" y="0"/>
                  </a:moveTo>
                  <a:lnTo>
                    <a:pt x="3444816" y="0"/>
                  </a:lnTo>
                  <a:lnTo>
                    <a:pt x="3444816" y="1012371"/>
                  </a:lnTo>
                  <a:lnTo>
                    <a:pt x="664234" y="1012372"/>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10" name="Picture 9">
              <a:extLst>
                <a:ext uri="{FF2B5EF4-FFF2-40B4-BE49-F238E27FC236}">
                  <a16:creationId xmlns:a16="http://schemas.microsoft.com/office/drawing/2014/main" id="{0F56B0B9-84A7-4865-A825-DEDBEBCDD4AA}"/>
                </a:ext>
              </a:extLst>
            </p:cNvPr>
            <p:cNvPicPr/>
            <p:nvPr userDrawn="1"/>
          </p:nvPicPr>
          <p:blipFill>
            <a:blip r:embed="rId3">
              <a:extLst>
                <a:ext uri="{28A0092B-C50C-407E-A947-70E740481C1C}">
                  <a14:useLocalDpi xmlns:a14="http://schemas.microsoft.com/office/drawing/2010/main" val="0"/>
                </a:ext>
              </a:extLst>
            </a:blip>
            <a:srcRect/>
            <a:stretch/>
          </p:blipFill>
          <p:spPr>
            <a:xfrm>
              <a:off x="9501914" y="6049344"/>
              <a:ext cx="2362835" cy="429606"/>
            </a:xfrm>
            <a:prstGeom prst="rect">
              <a:avLst/>
            </a:prstGeom>
          </p:spPr>
        </p:pic>
        <p:sp>
          <p:nvSpPr>
            <p:cNvPr id="13" name="TextBox 12">
              <a:extLst>
                <a:ext uri="{FF2B5EF4-FFF2-40B4-BE49-F238E27FC236}">
                  <a16:creationId xmlns:a16="http://schemas.microsoft.com/office/drawing/2014/main" id="{F786326F-8494-4E41-8893-C743B8ABB42F}"/>
                </a:ext>
              </a:extLst>
            </p:cNvPr>
            <p:cNvSpPr txBox="1"/>
            <p:nvPr userDrawn="1"/>
          </p:nvSpPr>
          <p:spPr>
            <a:xfrm>
              <a:off x="9376914" y="6461698"/>
              <a:ext cx="2493030" cy="230832"/>
            </a:xfrm>
            <a:prstGeom prst="rect">
              <a:avLst/>
            </a:prstGeom>
            <a:noFill/>
          </p:spPr>
          <p:txBody>
            <a:bodyPr wrap="square" rtlCol="0">
              <a:spAutoFit/>
            </a:bodyPr>
            <a:lstStyle/>
            <a:p>
              <a:pPr algn="r"/>
              <a:r>
                <a:rPr lang="en-US" sz="900">
                  <a:solidFill>
                    <a:schemeClr val="bg1"/>
                  </a:solidFill>
                </a:rPr>
                <a:t>Electric Vehicle Infrastructure Deployment</a:t>
              </a:r>
            </a:p>
          </p:txBody>
        </p:sp>
      </p:grpSp>
      <p:sp>
        <p:nvSpPr>
          <p:cNvPr id="6" name="Rectangle 5">
            <a:extLst>
              <a:ext uri="{FF2B5EF4-FFF2-40B4-BE49-F238E27FC236}">
                <a16:creationId xmlns:a16="http://schemas.microsoft.com/office/drawing/2014/main" id="{F82C62B7-FEB1-47F0-BC34-3A48CAA76FAB}"/>
              </a:ext>
            </a:extLst>
          </p:cNvPr>
          <p:cNvSpPr/>
          <p:nvPr userDrawn="1"/>
        </p:nvSpPr>
        <p:spPr>
          <a:xfrm>
            <a:off x="5920596" y="4073144"/>
            <a:ext cx="6271404" cy="1723821"/>
          </a:xfrm>
          <a:custGeom>
            <a:avLst/>
            <a:gdLst>
              <a:gd name="connsiteX0" fmla="*/ 0 w 6271404"/>
              <a:gd name="connsiteY0" fmla="*/ 0 h 1706569"/>
              <a:gd name="connsiteX1" fmla="*/ 6271404 w 6271404"/>
              <a:gd name="connsiteY1" fmla="*/ 0 h 1706569"/>
              <a:gd name="connsiteX2" fmla="*/ 6271404 w 6271404"/>
              <a:gd name="connsiteY2" fmla="*/ 1706569 h 1706569"/>
              <a:gd name="connsiteX3" fmla="*/ 0 w 6271404"/>
              <a:gd name="connsiteY3" fmla="*/ 1706569 h 1706569"/>
              <a:gd name="connsiteX4" fmla="*/ 0 w 6271404"/>
              <a:gd name="connsiteY4" fmla="*/ 0 h 1706569"/>
              <a:gd name="connsiteX0" fmla="*/ 0 w 6271404"/>
              <a:gd name="connsiteY0" fmla="*/ 0 h 1706569"/>
              <a:gd name="connsiteX1" fmla="*/ 6271404 w 6271404"/>
              <a:gd name="connsiteY1" fmla="*/ 0 h 1706569"/>
              <a:gd name="connsiteX2" fmla="*/ 6271404 w 6271404"/>
              <a:gd name="connsiteY2" fmla="*/ 1706569 h 1706569"/>
              <a:gd name="connsiteX3" fmla="*/ 1017917 w 6271404"/>
              <a:gd name="connsiteY3" fmla="*/ 1706569 h 1706569"/>
              <a:gd name="connsiteX4" fmla="*/ 0 w 6271404"/>
              <a:gd name="connsiteY4" fmla="*/ 0 h 1706569"/>
              <a:gd name="connsiteX0" fmla="*/ 0 w 6271404"/>
              <a:gd name="connsiteY0" fmla="*/ 0 h 1723821"/>
              <a:gd name="connsiteX1" fmla="*/ 6271404 w 6271404"/>
              <a:gd name="connsiteY1" fmla="*/ 0 h 1723821"/>
              <a:gd name="connsiteX2" fmla="*/ 6271404 w 6271404"/>
              <a:gd name="connsiteY2" fmla="*/ 1706569 h 1723821"/>
              <a:gd name="connsiteX3" fmla="*/ 767751 w 6271404"/>
              <a:gd name="connsiteY3" fmla="*/ 1723821 h 1723821"/>
              <a:gd name="connsiteX4" fmla="*/ 0 w 6271404"/>
              <a:gd name="connsiteY4" fmla="*/ 0 h 17238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404" h="1723821">
                <a:moveTo>
                  <a:pt x="0" y="0"/>
                </a:moveTo>
                <a:lnTo>
                  <a:pt x="6271404" y="0"/>
                </a:lnTo>
                <a:lnTo>
                  <a:pt x="6271404" y="1706569"/>
                </a:lnTo>
                <a:lnTo>
                  <a:pt x="767751" y="1723821"/>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6297282" y="4073144"/>
            <a:ext cx="5880341" cy="1723821"/>
          </a:xfrm>
        </p:spPr>
        <p:txBody>
          <a:bodyPr anchor="ct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0911836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marL="457200" indent="-457200">
              <a:buClr>
                <a:schemeClr val="tx2"/>
              </a:buClr>
              <a:buFont typeface="Arial" panose="020B0604020202020204" pitchFamily="34" charset="0"/>
              <a:buChar char="•"/>
              <a:defRPr/>
            </a:lvl1pPr>
            <a:lvl2pPr marL="800100" indent="-342900">
              <a:buClr>
                <a:schemeClr val="tx2"/>
              </a:buClr>
              <a:buFont typeface="Arial" panose="020B0604020202020204" pitchFamily="34" charset="0"/>
              <a:buChar char="•"/>
              <a:defRPr/>
            </a:lvl2pPr>
            <a:lvl3pPr marL="1257300" indent="-342900">
              <a:buClr>
                <a:schemeClr val="tx2"/>
              </a:buClr>
              <a:buFont typeface="Arial" panose="020B0604020202020204" pitchFamily="34" charset="0"/>
              <a:buChar char="•"/>
              <a:defRPr/>
            </a:lvl3pPr>
            <a:lvl4pPr marL="1657350" indent="-285750">
              <a:buClr>
                <a:schemeClr val="tx2"/>
              </a:buClr>
              <a:buFont typeface="Arial" panose="020B0604020202020204" pitchFamily="34" charset="0"/>
              <a:buChar char="•"/>
              <a:defRPr/>
            </a:lvl4pPr>
            <a:lvl5pPr marL="2114550" indent="-285750">
              <a:buClr>
                <a:schemeClr val="tx2"/>
              </a:buClr>
              <a:buFont typeface="Arial" panose="020B06040202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165743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4B29D44-CA33-4ECF-ACA2-365D79D9AD18}"/>
              </a:ext>
            </a:extLst>
          </p:cNvPr>
          <p:cNvSpPr/>
          <p:nvPr userDrawn="1"/>
        </p:nvSpPr>
        <p:spPr>
          <a:xfrm>
            <a:off x="0" y="4615132"/>
            <a:ext cx="12192000" cy="224286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01D1A4DB-4640-422C-9A5A-560D1BA4C016}"/>
              </a:ext>
            </a:extLst>
          </p:cNvPr>
          <p:cNvSpPr/>
          <p:nvPr userDrawn="1"/>
        </p:nvSpPr>
        <p:spPr>
          <a:xfrm>
            <a:off x="-5749" y="0"/>
            <a:ext cx="12197749" cy="5414823"/>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3" name="Rectangle 8">
            <a:extLst>
              <a:ext uri="{FF2B5EF4-FFF2-40B4-BE49-F238E27FC236}">
                <a16:creationId xmlns:a16="http://schemas.microsoft.com/office/drawing/2014/main" id="{BB86B4E4-5006-4FCB-BE3C-45BA15922EA9}"/>
              </a:ext>
            </a:extLst>
          </p:cNvPr>
          <p:cNvSpPr/>
          <p:nvPr userDrawn="1"/>
        </p:nvSpPr>
        <p:spPr>
          <a:xfrm rot="5400000">
            <a:off x="2772189" y="-2777936"/>
            <a:ext cx="5418760" cy="10974636"/>
          </a:xfrm>
          <a:custGeom>
            <a:avLst/>
            <a:gdLst>
              <a:gd name="connsiteX0" fmla="*/ 0 w 3407455"/>
              <a:gd name="connsiteY0" fmla="*/ 0 h 6901132"/>
              <a:gd name="connsiteX1" fmla="*/ 3407455 w 3407455"/>
              <a:gd name="connsiteY1" fmla="*/ 0 h 6901132"/>
              <a:gd name="connsiteX2" fmla="*/ 3407455 w 3407455"/>
              <a:gd name="connsiteY2" fmla="*/ 6901132 h 6901132"/>
              <a:gd name="connsiteX3" fmla="*/ 0 w 3407455"/>
              <a:gd name="connsiteY3" fmla="*/ 6901132 h 6901132"/>
              <a:gd name="connsiteX4" fmla="*/ 0 w 3407455"/>
              <a:gd name="connsiteY4" fmla="*/ 0 h 6901132"/>
              <a:gd name="connsiteX0" fmla="*/ 8630 w 3407455"/>
              <a:gd name="connsiteY0" fmla="*/ 1535502 h 6901132"/>
              <a:gd name="connsiteX1" fmla="*/ 3407455 w 3407455"/>
              <a:gd name="connsiteY1" fmla="*/ 0 h 6901132"/>
              <a:gd name="connsiteX2" fmla="*/ 3407455 w 3407455"/>
              <a:gd name="connsiteY2" fmla="*/ 6901132 h 6901132"/>
              <a:gd name="connsiteX3" fmla="*/ 0 w 3407455"/>
              <a:gd name="connsiteY3" fmla="*/ 6901132 h 6901132"/>
              <a:gd name="connsiteX4" fmla="*/ 8630 w 3407455"/>
              <a:gd name="connsiteY4" fmla="*/ 1535502 h 69011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07455" h="6901132">
                <a:moveTo>
                  <a:pt x="8630" y="1535502"/>
                </a:moveTo>
                <a:lnTo>
                  <a:pt x="3407455" y="0"/>
                </a:lnTo>
                <a:lnTo>
                  <a:pt x="3407455" y="6901132"/>
                </a:lnTo>
                <a:lnTo>
                  <a:pt x="0" y="6901132"/>
                </a:lnTo>
                <a:cubicBezTo>
                  <a:pt x="2877" y="5112589"/>
                  <a:pt x="5753" y="3324045"/>
                  <a:pt x="8630" y="1535502"/>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solidFill>
                <a:schemeClr val="accent1"/>
              </a:solidFill>
            </a:endParaRPr>
          </a:p>
        </p:txBody>
      </p:sp>
      <p:sp>
        <p:nvSpPr>
          <p:cNvPr id="14" name="Rectangle 5">
            <a:extLst>
              <a:ext uri="{FF2B5EF4-FFF2-40B4-BE49-F238E27FC236}">
                <a16:creationId xmlns:a16="http://schemas.microsoft.com/office/drawing/2014/main" id="{6C8A4B6A-CDE1-4A06-9856-C7A5E5B7DC5B}"/>
              </a:ext>
            </a:extLst>
          </p:cNvPr>
          <p:cNvSpPr/>
          <p:nvPr userDrawn="1"/>
        </p:nvSpPr>
        <p:spPr>
          <a:xfrm>
            <a:off x="3338423" y="3281848"/>
            <a:ext cx="8853577" cy="2433583"/>
          </a:xfrm>
          <a:custGeom>
            <a:avLst/>
            <a:gdLst>
              <a:gd name="connsiteX0" fmla="*/ 0 w 6271404"/>
              <a:gd name="connsiteY0" fmla="*/ 0 h 1706569"/>
              <a:gd name="connsiteX1" fmla="*/ 6271404 w 6271404"/>
              <a:gd name="connsiteY1" fmla="*/ 0 h 1706569"/>
              <a:gd name="connsiteX2" fmla="*/ 6271404 w 6271404"/>
              <a:gd name="connsiteY2" fmla="*/ 1706569 h 1706569"/>
              <a:gd name="connsiteX3" fmla="*/ 0 w 6271404"/>
              <a:gd name="connsiteY3" fmla="*/ 1706569 h 1706569"/>
              <a:gd name="connsiteX4" fmla="*/ 0 w 6271404"/>
              <a:gd name="connsiteY4" fmla="*/ 0 h 1706569"/>
              <a:gd name="connsiteX0" fmla="*/ 0 w 6271404"/>
              <a:gd name="connsiteY0" fmla="*/ 0 h 1706569"/>
              <a:gd name="connsiteX1" fmla="*/ 6271404 w 6271404"/>
              <a:gd name="connsiteY1" fmla="*/ 0 h 1706569"/>
              <a:gd name="connsiteX2" fmla="*/ 6271404 w 6271404"/>
              <a:gd name="connsiteY2" fmla="*/ 1706569 h 1706569"/>
              <a:gd name="connsiteX3" fmla="*/ 1017917 w 6271404"/>
              <a:gd name="connsiteY3" fmla="*/ 1706569 h 1706569"/>
              <a:gd name="connsiteX4" fmla="*/ 0 w 6271404"/>
              <a:gd name="connsiteY4" fmla="*/ 0 h 1706569"/>
              <a:gd name="connsiteX0" fmla="*/ 0 w 6271404"/>
              <a:gd name="connsiteY0" fmla="*/ 0 h 1723821"/>
              <a:gd name="connsiteX1" fmla="*/ 6271404 w 6271404"/>
              <a:gd name="connsiteY1" fmla="*/ 0 h 1723821"/>
              <a:gd name="connsiteX2" fmla="*/ 6271404 w 6271404"/>
              <a:gd name="connsiteY2" fmla="*/ 1706569 h 1723821"/>
              <a:gd name="connsiteX3" fmla="*/ 767751 w 6271404"/>
              <a:gd name="connsiteY3" fmla="*/ 1723821 h 1723821"/>
              <a:gd name="connsiteX4" fmla="*/ 0 w 6271404"/>
              <a:gd name="connsiteY4" fmla="*/ 0 h 17238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404" h="1723821">
                <a:moveTo>
                  <a:pt x="0" y="0"/>
                </a:moveTo>
                <a:lnTo>
                  <a:pt x="6271404" y="0"/>
                </a:lnTo>
                <a:lnTo>
                  <a:pt x="6271404" y="1706569"/>
                </a:lnTo>
                <a:lnTo>
                  <a:pt x="767751" y="1723821"/>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02013" y="730086"/>
            <a:ext cx="10974636" cy="2351711"/>
          </a:xfrm>
        </p:spPr>
        <p:txBody>
          <a:bodyPr anchor="b"/>
          <a:lstStyle>
            <a:lvl1pPr>
              <a:defRPr sz="6000">
                <a:solidFill>
                  <a:schemeClr val="bg1"/>
                </a:solidFill>
              </a:defRPr>
            </a:lvl1pPr>
          </a:lstStyle>
          <a:p>
            <a:r>
              <a:rPr lang="en-US"/>
              <a:t>Click to edit Master title style</a:t>
            </a:r>
          </a:p>
        </p:txBody>
      </p:sp>
      <p:sp>
        <p:nvSpPr>
          <p:cNvPr id="3" name="Text Placeholder 2"/>
          <p:cNvSpPr>
            <a:spLocks noGrp="1"/>
          </p:cNvSpPr>
          <p:nvPr>
            <p:ph type="body" idx="1"/>
          </p:nvPr>
        </p:nvSpPr>
        <p:spPr>
          <a:xfrm>
            <a:off x="4433976" y="3340949"/>
            <a:ext cx="7146467" cy="2315379"/>
          </a:xfrm>
        </p:spPr>
        <p:txBody>
          <a:bodyPr anchor="ctr"/>
          <a:lstStyle>
            <a:lvl1pPr marL="0" indent="0">
              <a:buNone/>
              <a:defRPr sz="2400">
                <a:solidFill>
                  <a:schemeClr val="tx2">
                    <a:lumMod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0" name="Rectangle 9">
            <a:extLst>
              <a:ext uri="{FF2B5EF4-FFF2-40B4-BE49-F238E27FC236}">
                <a16:creationId xmlns:a16="http://schemas.microsoft.com/office/drawing/2014/main" id="{15308136-E00E-4A33-8B58-8EB9C2B23A25}"/>
              </a:ext>
            </a:extLst>
          </p:cNvPr>
          <p:cNvSpPr/>
          <p:nvPr userDrawn="1"/>
        </p:nvSpPr>
        <p:spPr>
          <a:xfrm>
            <a:off x="9385253" y="5845629"/>
            <a:ext cx="2596515" cy="101237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15" name="Picture 14">
            <a:extLst>
              <a:ext uri="{FF2B5EF4-FFF2-40B4-BE49-F238E27FC236}">
                <a16:creationId xmlns:a16="http://schemas.microsoft.com/office/drawing/2014/main" id="{EDCAE63C-CD6D-4384-96E5-4168D8CEDD14}"/>
              </a:ext>
            </a:extLst>
          </p:cNvPr>
          <p:cNvPicPr>
            <a:picLocks noChangeAspect="1"/>
          </p:cNvPicPr>
          <p:nvPr userDrawn="1"/>
        </p:nvPicPr>
        <p:blipFill>
          <a:blip r:embed="rId2">
            <a:biLevel thresh="25000"/>
            <a:extLst>
              <a:ext uri="{28A0092B-C50C-407E-A947-70E740481C1C}">
                <a14:useLocalDpi xmlns:a14="http://schemas.microsoft.com/office/drawing/2010/main" val="0"/>
              </a:ext>
            </a:extLst>
          </a:blip>
          <a:srcRect/>
          <a:stretch/>
        </p:blipFill>
        <p:spPr>
          <a:xfrm>
            <a:off x="1061282" y="3436435"/>
            <a:ext cx="1665585" cy="1665585"/>
          </a:xfrm>
          <a:prstGeom prst="rect">
            <a:avLst/>
          </a:prstGeom>
        </p:spPr>
      </p:pic>
      <p:sp>
        <p:nvSpPr>
          <p:cNvPr id="17" name="TextBox 16">
            <a:extLst>
              <a:ext uri="{FF2B5EF4-FFF2-40B4-BE49-F238E27FC236}">
                <a16:creationId xmlns:a16="http://schemas.microsoft.com/office/drawing/2014/main" id="{34BA3403-3F0D-4838-9FDB-47E3D34B5430}"/>
              </a:ext>
            </a:extLst>
          </p:cNvPr>
          <p:cNvSpPr txBox="1"/>
          <p:nvPr userDrawn="1"/>
        </p:nvSpPr>
        <p:spPr>
          <a:xfrm>
            <a:off x="9376914" y="6461698"/>
            <a:ext cx="2493030" cy="230832"/>
          </a:xfrm>
          <a:prstGeom prst="rect">
            <a:avLst/>
          </a:prstGeom>
          <a:noFill/>
        </p:spPr>
        <p:txBody>
          <a:bodyPr wrap="square" rtlCol="0">
            <a:spAutoFit/>
          </a:bodyPr>
          <a:lstStyle/>
          <a:p>
            <a:pPr algn="r"/>
            <a:r>
              <a:rPr lang="en-US" sz="900">
                <a:solidFill>
                  <a:schemeClr val="bg1"/>
                </a:solidFill>
              </a:rPr>
              <a:t>Electric Vehicle Infrastructure Deployment</a:t>
            </a:r>
          </a:p>
        </p:txBody>
      </p:sp>
      <p:pic>
        <p:nvPicPr>
          <p:cNvPr id="18" name="Picture 17">
            <a:extLst>
              <a:ext uri="{FF2B5EF4-FFF2-40B4-BE49-F238E27FC236}">
                <a16:creationId xmlns:a16="http://schemas.microsoft.com/office/drawing/2014/main" id="{87EB0DE2-841D-4F1B-B6E0-B74BE0EA76B8}"/>
              </a:ext>
            </a:extLst>
          </p:cNvPr>
          <p:cNvPicPr/>
          <p:nvPr userDrawn="1"/>
        </p:nvPicPr>
        <p:blipFill>
          <a:blip r:embed="rId3">
            <a:extLst>
              <a:ext uri="{28A0092B-C50C-407E-A947-70E740481C1C}">
                <a14:useLocalDpi xmlns:a14="http://schemas.microsoft.com/office/drawing/2010/main" val="0"/>
              </a:ext>
            </a:extLst>
          </a:blip>
          <a:srcRect/>
          <a:stretch/>
        </p:blipFill>
        <p:spPr>
          <a:xfrm>
            <a:off x="9501914" y="6049344"/>
            <a:ext cx="2362835" cy="429606"/>
          </a:xfrm>
          <a:prstGeom prst="rect">
            <a:avLst/>
          </a:prstGeom>
        </p:spPr>
      </p:pic>
    </p:spTree>
    <p:extLst>
      <p:ext uri="{BB962C8B-B14F-4D97-AF65-F5344CB8AC3E}">
        <p14:creationId xmlns:p14="http://schemas.microsoft.com/office/powerpoint/2010/main" val="581779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3886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3886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362226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2.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1" y="6076460"/>
            <a:ext cx="9713343" cy="7815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8" name="Rectangle 7"/>
          <p:cNvSpPr/>
          <p:nvPr userDrawn="1"/>
        </p:nvSpPr>
        <p:spPr>
          <a:xfrm>
            <a:off x="8747185" y="5845630"/>
            <a:ext cx="3444816" cy="1012372"/>
          </a:xfrm>
          <a:custGeom>
            <a:avLst/>
            <a:gdLst>
              <a:gd name="connsiteX0" fmla="*/ 0 w 3444816"/>
              <a:gd name="connsiteY0" fmla="*/ 0 h 1012371"/>
              <a:gd name="connsiteX1" fmla="*/ 3444816 w 3444816"/>
              <a:gd name="connsiteY1" fmla="*/ 0 h 1012371"/>
              <a:gd name="connsiteX2" fmla="*/ 3444816 w 3444816"/>
              <a:gd name="connsiteY2" fmla="*/ 1012371 h 1012371"/>
              <a:gd name="connsiteX3" fmla="*/ 0 w 3444816"/>
              <a:gd name="connsiteY3" fmla="*/ 1012371 h 1012371"/>
              <a:gd name="connsiteX4" fmla="*/ 0 w 3444816"/>
              <a:gd name="connsiteY4" fmla="*/ 0 h 1012371"/>
              <a:gd name="connsiteX0" fmla="*/ 0 w 3444816"/>
              <a:gd name="connsiteY0" fmla="*/ 0 h 1012371"/>
              <a:gd name="connsiteX1" fmla="*/ 3444816 w 3444816"/>
              <a:gd name="connsiteY1" fmla="*/ 0 h 1012371"/>
              <a:gd name="connsiteX2" fmla="*/ 3444816 w 3444816"/>
              <a:gd name="connsiteY2" fmla="*/ 1012371 h 1012371"/>
              <a:gd name="connsiteX3" fmla="*/ 629729 w 3444816"/>
              <a:gd name="connsiteY3" fmla="*/ 995118 h 1012371"/>
              <a:gd name="connsiteX4" fmla="*/ 0 w 3444816"/>
              <a:gd name="connsiteY4" fmla="*/ 0 h 1012371"/>
              <a:gd name="connsiteX0" fmla="*/ 0 w 3444816"/>
              <a:gd name="connsiteY0" fmla="*/ 0 h 1012371"/>
              <a:gd name="connsiteX1" fmla="*/ 3444816 w 3444816"/>
              <a:gd name="connsiteY1" fmla="*/ 0 h 1012371"/>
              <a:gd name="connsiteX2" fmla="*/ 3444816 w 3444816"/>
              <a:gd name="connsiteY2" fmla="*/ 1012371 h 1012371"/>
              <a:gd name="connsiteX3" fmla="*/ 629729 w 3444816"/>
              <a:gd name="connsiteY3" fmla="*/ 1003745 h 1012371"/>
              <a:gd name="connsiteX4" fmla="*/ 0 w 3444816"/>
              <a:gd name="connsiteY4" fmla="*/ 0 h 1012371"/>
              <a:gd name="connsiteX0" fmla="*/ 0 w 3444816"/>
              <a:gd name="connsiteY0" fmla="*/ 0 h 1012372"/>
              <a:gd name="connsiteX1" fmla="*/ 3444816 w 3444816"/>
              <a:gd name="connsiteY1" fmla="*/ 0 h 1012372"/>
              <a:gd name="connsiteX2" fmla="*/ 3444816 w 3444816"/>
              <a:gd name="connsiteY2" fmla="*/ 1012371 h 1012372"/>
              <a:gd name="connsiteX3" fmla="*/ 664234 w 3444816"/>
              <a:gd name="connsiteY3" fmla="*/ 1012372 h 1012372"/>
              <a:gd name="connsiteX4" fmla="*/ 0 w 3444816"/>
              <a:gd name="connsiteY4" fmla="*/ 0 h 10123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4816" h="1012372">
                <a:moveTo>
                  <a:pt x="0" y="0"/>
                </a:moveTo>
                <a:lnTo>
                  <a:pt x="3444816" y="0"/>
                </a:lnTo>
                <a:lnTo>
                  <a:pt x="3444816" y="1012371"/>
                </a:lnTo>
                <a:lnTo>
                  <a:pt x="664234" y="1012372"/>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9" name="Picture 8"/>
          <p:cNvPicPr/>
          <p:nvPr userDrawn="1"/>
        </p:nvPicPr>
        <p:blipFill>
          <a:blip r:embed="rId22">
            <a:extLst>
              <a:ext uri="{28A0092B-C50C-407E-A947-70E740481C1C}">
                <a14:useLocalDpi xmlns:a14="http://schemas.microsoft.com/office/drawing/2010/main" val="0"/>
              </a:ext>
            </a:extLst>
          </a:blip>
          <a:srcRect/>
          <a:stretch/>
        </p:blipFill>
        <p:spPr>
          <a:xfrm>
            <a:off x="9501914" y="6049344"/>
            <a:ext cx="2362835" cy="429606"/>
          </a:xfrm>
          <a:prstGeom prst="rect">
            <a:avLst/>
          </a:prstGeom>
        </p:spPr>
      </p:pic>
      <p:sp>
        <p:nvSpPr>
          <p:cNvPr id="2" name="Title Placeholder 1"/>
          <p:cNvSpPr>
            <a:spLocks noGrp="1"/>
          </p:cNvSpPr>
          <p:nvPr>
            <p:ph type="title"/>
          </p:nvPr>
        </p:nvSpPr>
        <p:spPr>
          <a:xfrm>
            <a:off x="838200" y="365125"/>
            <a:ext cx="9631393"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385453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Box 9">
            <a:extLst>
              <a:ext uri="{FF2B5EF4-FFF2-40B4-BE49-F238E27FC236}">
                <a16:creationId xmlns:a16="http://schemas.microsoft.com/office/drawing/2014/main" id="{880BD443-75AB-4FB0-AC13-4CB9923B3B21}"/>
              </a:ext>
            </a:extLst>
          </p:cNvPr>
          <p:cNvSpPr txBox="1"/>
          <p:nvPr userDrawn="1"/>
        </p:nvSpPr>
        <p:spPr>
          <a:xfrm>
            <a:off x="9376914" y="6461698"/>
            <a:ext cx="2493030" cy="230832"/>
          </a:xfrm>
          <a:prstGeom prst="rect">
            <a:avLst/>
          </a:prstGeom>
          <a:noFill/>
        </p:spPr>
        <p:txBody>
          <a:bodyPr wrap="square" rtlCol="0">
            <a:spAutoFit/>
          </a:bodyPr>
          <a:lstStyle/>
          <a:p>
            <a:pPr algn="r"/>
            <a:r>
              <a:rPr lang="en-US" sz="900">
                <a:solidFill>
                  <a:schemeClr val="bg1"/>
                </a:solidFill>
              </a:rPr>
              <a:t>Electric Vehicle Infrastructure Deployment</a:t>
            </a:r>
          </a:p>
        </p:txBody>
      </p:sp>
      <p:pic>
        <p:nvPicPr>
          <p:cNvPr id="6" name="Picture 5" descr="Icon&#10;&#10;Description automatically generated">
            <a:extLst>
              <a:ext uri="{FF2B5EF4-FFF2-40B4-BE49-F238E27FC236}">
                <a16:creationId xmlns:a16="http://schemas.microsoft.com/office/drawing/2014/main" id="{62E6AF1C-6CA9-466B-9ABD-0AAE8FBC4489}"/>
              </a:ext>
            </a:extLst>
          </p:cNvPr>
          <p:cNvPicPr>
            <a:picLocks noChangeAspect="1"/>
          </p:cNvPicPr>
          <p:nvPr userDrawn="1"/>
        </p:nvPicPr>
        <p:blipFill>
          <a:blip r:embed="rId23">
            <a:extLst>
              <a:ext uri="{28A0092B-C50C-407E-A947-70E740481C1C}">
                <a14:useLocalDpi xmlns:a14="http://schemas.microsoft.com/office/drawing/2010/main" val="0"/>
              </a:ext>
            </a:extLst>
          </a:blip>
          <a:stretch>
            <a:fillRect/>
          </a:stretch>
        </p:blipFill>
        <p:spPr>
          <a:xfrm>
            <a:off x="72082" y="531628"/>
            <a:ext cx="633603" cy="639260"/>
          </a:xfrm>
          <a:prstGeom prst="rect">
            <a:avLst/>
          </a:prstGeom>
        </p:spPr>
      </p:pic>
      <p:cxnSp>
        <p:nvCxnSpPr>
          <p:cNvPr id="12" name="Straight Connector 11">
            <a:extLst>
              <a:ext uri="{FF2B5EF4-FFF2-40B4-BE49-F238E27FC236}">
                <a16:creationId xmlns:a16="http://schemas.microsoft.com/office/drawing/2014/main" id="{97DD52F8-FBC6-461A-9FC4-F8A6D01A06CA}"/>
              </a:ext>
            </a:extLst>
          </p:cNvPr>
          <p:cNvCxnSpPr/>
          <p:nvPr userDrawn="1"/>
        </p:nvCxnSpPr>
        <p:spPr>
          <a:xfrm>
            <a:off x="10469593" y="1027906"/>
            <a:ext cx="1722407" cy="0"/>
          </a:xfrm>
          <a:prstGeom prst="line">
            <a:avLst/>
          </a:prstGeom>
          <a:ln w="57150"/>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178297269"/>
      </p:ext>
    </p:extLst>
  </p:cSld>
  <p:clrMap bg1="lt1" tx1="dk1" bg2="lt2" tx2="dk2" accent1="accent1" accent2="accent2" accent3="accent3" accent4="accent4" accent5="accent5" accent6="accent6" hlink="hlink" folHlink="folHlink"/>
  <p:sldLayoutIdLst>
    <p:sldLayoutId id="2147483649" r:id="rId1"/>
    <p:sldLayoutId id="2147483666" r:id="rId2"/>
    <p:sldLayoutId id="2147483667" r:id="rId3"/>
    <p:sldLayoutId id="2147483663" r:id="rId4"/>
    <p:sldLayoutId id="2147483668" r:id="rId5"/>
    <p:sldLayoutId id="2147483669" r:id="rId6"/>
    <p:sldLayoutId id="2147483650" r:id="rId7"/>
    <p:sldLayoutId id="2147483651" r:id="rId8"/>
    <p:sldLayoutId id="2147483652" r:id="rId9"/>
    <p:sldLayoutId id="2147483653" r:id="rId10"/>
    <p:sldLayoutId id="2147483660" r:id="rId11"/>
    <p:sldLayoutId id="2147483654" r:id="rId12"/>
    <p:sldLayoutId id="2147483670" r:id="rId13"/>
    <p:sldLayoutId id="2147483655" r:id="rId14"/>
    <p:sldLayoutId id="2147483661" r:id="rId15"/>
    <p:sldLayoutId id="2147483664" r:id="rId16"/>
    <p:sldLayoutId id="2147483665" r:id="rId17"/>
    <p:sldLayoutId id="2147483656" r:id="rId18"/>
    <p:sldLayoutId id="2147483662" r:id="rId19"/>
    <p:sldLayoutId id="2147483657" r:id="rId20"/>
  </p:sldLayoutIdLst>
  <p:txStyles>
    <p:titleStyle>
      <a:lvl1pPr algn="l" defTabSz="914400" rtl="0" eaLnBrk="1" latinLnBrk="0" hangingPunct="1">
        <a:lnSpc>
          <a:spcPct val="90000"/>
        </a:lnSpc>
        <a:spcBef>
          <a:spcPct val="0"/>
        </a:spcBef>
        <a:buNone/>
        <a:defRPr sz="4400" b="1" kern="1200">
          <a:solidFill>
            <a:schemeClr val="accent3"/>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accent3"/>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3"/>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3"/>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3"/>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3"/>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13.xml"/><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20.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1.xml"/><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E5B559-4CB6-4224-9291-C3ED33E6C5AA}"/>
              </a:ext>
            </a:extLst>
          </p:cNvPr>
          <p:cNvSpPr>
            <a:spLocks noGrp="1"/>
          </p:cNvSpPr>
          <p:nvPr>
            <p:ph type="ctrTitle"/>
          </p:nvPr>
        </p:nvSpPr>
        <p:spPr/>
        <p:txBody>
          <a:bodyPr/>
          <a:lstStyle/>
          <a:p>
            <a:r>
              <a:rPr lang="en-US" dirty="0"/>
              <a:t>Iowa Electric Vehicle Infrastructure Deployment Plan</a:t>
            </a:r>
          </a:p>
        </p:txBody>
      </p:sp>
      <p:sp>
        <p:nvSpPr>
          <p:cNvPr id="3" name="Subtitle 2">
            <a:extLst>
              <a:ext uri="{FF2B5EF4-FFF2-40B4-BE49-F238E27FC236}">
                <a16:creationId xmlns:a16="http://schemas.microsoft.com/office/drawing/2014/main" id="{88F43EF5-27A3-448E-A31B-D70AF907002E}"/>
              </a:ext>
            </a:extLst>
          </p:cNvPr>
          <p:cNvSpPr>
            <a:spLocks noGrp="1"/>
          </p:cNvSpPr>
          <p:nvPr>
            <p:ph type="subTitle" idx="1"/>
          </p:nvPr>
        </p:nvSpPr>
        <p:spPr>
          <a:xfrm>
            <a:off x="6297282" y="4542183"/>
            <a:ext cx="5880341" cy="1254782"/>
          </a:xfrm>
        </p:spPr>
        <p:txBody>
          <a:bodyPr>
            <a:normAutofit lnSpcReduction="10000"/>
          </a:bodyPr>
          <a:lstStyle/>
          <a:p>
            <a:r>
              <a:rPr lang="en-US" dirty="0"/>
              <a:t>Iowa Energy Summit</a:t>
            </a:r>
          </a:p>
          <a:p>
            <a:r>
              <a:rPr lang="en-US" dirty="0"/>
              <a:t>November 9, 2022</a:t>
            </a:r>
          </a:p>
          <a:p>
            <a:r>
              <a:rPr lang="en-US" dirty="0"/>
              <a:t>Stu Anderson, Iowa DOT</a:t>
            </a:r>
          </a:p>
          <a:p>
            <a:endParaRPr lang="en-US" dirty="0"/>
          </a:p>
        </p:txBody>
      </p:sp>
    </p:spTree>
    <p:extLst>
      <p:ext uri="{BB962C8B-B14F-4D97-AF65-F5344CB8AC3E}">
        <p14:creationId xmlns:p14="http://schemas.microsoft.com/office/powerpoint/2010/main" val="25161306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38A0E8A-D9A7-4FCB-B8ED-782104106198}"/>
              </a:ext>
            </a:extLst>
          </p:cNvPr>
          <p:cNvSpPr>
            <a:spLocks noGrp="1"/>
          </p:cNvSpPr>
          <p:nvPr>
            <p:ph type="ctrTitle"/>
          </p:nvPr>
        </p:nvSpPr>
        <p:spPr/>
        <p:txBody>
          <a:bodyPr/>
          <a:lstStyle/>
          <a:p>
            <a:r>
              <a:rPr lang="en-US"/>
              <a:t>EV Trends</a:t>
            </a:r>
          </a:p>
        </p:txBody>
      </p:sp>
      <p:sp>
        <p:nvSpPr>
          <p:cNvPr id="5" name="Subtitle 4">
            <a:extLst>
              <a:ext uri="{FF2B5EF4-FFF2-40B4-BE49-F238E27FC236}">
                <a16:creationId xmlns:a16="http://schemas.microsoft.com/office/drawing/2014/main" id="{53912B43-717B-4AD3-A500-2FA3812BE89E}"/>
              </a:ext>
            </a:extLst>
          </p:cNvPr>
          <p:cNvSpPr>
            <a:spLocks noGrp="1"/>
          </p:cNvSpPr>
          <p:nvPr>
            <p:ph type="subTitle" idx="1"/>
          </p:nvPr>
        </p:nvSpPr>
        <p:spPr>
          <a:xfrm>
            <a:off x="6696891" y="4073144"/>
            <a:ext cx="5480732" cy="1723821"/>
          </a:xfrm>
        </p:spPr>
        <p:txBody>
          <a:bodyPr/>
          <a:lstStyle/>
          <a:p>
            <a:pPr marL="342900" indent="-342900" algn="l">
              <a:buFont typeface="Arial" panose="020B0604020202020204" pitchFamily="34" charset="0"/>
              <a:buChar char="•"/>
            </a:pPr>
            <a:r>
              <a:rPr lang="en-US" dirty="0"/>
              <a:t>Nationally</a:t>
            </a:r>
          </a:p>
          <a:p>
            <a:pPr marL="342900" indent="-342900" algn="l">
              <a:buFont typeface="Arial" panose="020B0604020202020204" pitchFamily="34" charset="0"/>
              <a:buChar char="•"/>
            </a:pPr>
            <a:r>
              <a:rPr lang="en-US" dirty="0"/>
              <a:t>Within Iowa</a:t>
            </a:r>
          </a:p>
        </p:txBody>
      </p:sp>
    </p:spTree>
    <p:extLst>
      <p:ext uri="{BB962C8B-B14F-4D97-AF65-F5344CB8AC3E}">
        <p14:creationId xmlns:p14="http://schemas.microsoft.com/office/powerpoint/2010/main" val="33121647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ontent Placeholder 16">
            <a:extLst>
              <a:ext uri="{FF2B5EF4-FFF2-40B4-BE49-F238E27FC236}">
                <a16:creationId xmlns:a16="http://schemas.microsoft.com/office/drawing/2014/main" id="{33363DF0-B3ED-46C9-B29C-BE763055BC64}"/>
              </a:ext>
            </a:extLst>
          </p:cNvPr>
          <p:cNvSpPr>
            <a:spLocks noGrp="1"/>
          </p:cNvSpPr>
          <p:nvPr>
            <p:ph idx="1"/>
          </p:nvPr>
        </p:nvSpPr>
        <p:spPr/>
        <p:txBody>
          <a:bodyPr anchor="ctr"/>
          <a:lstStyle/>
          <a:p>
            <a:r>
              <a:rPr lang="en-US" dirty="0"/>
              <a:t>U.S. electric car sales jumped to a record high of </a:t>
            </a:r>
            <a:r>
              <a:rPr lang="en-US" b="1" dirty="0"/>
              <a:t>over 200,000 vehicles in Q1 2022.</a:t>
            </a:r>
          </a:p>
          <a:p>
            <a:r>
              <a:rPr lang="en-US" dirty="0"/>
              <a:t>Electric vehicle (EV) sales continue to grow in the U.S. as automakers build more options and consumers drive the demand.</a:t>
            </a:r>
          </a:p>
        </p:txBody>
      </p:sp>
      <p:sp>
        <p:nvSpPr>
          <p:cNvPr id="4" name="Title 3">
            <a:extLst>
              <a:ext uri="{FF2B5EF4-FFF2-40B4-BE49-F238E27FC236}">
                <a16:creationId xmlns:a16="http://schemas.microsoft.com/office/drawing/2014/main" id="{3DE35D3C-02C5-42C3-87A0-E40834A18244}"/>
              </a:ext>
            </a:extLst>
          </p:cNvPr>
          <p:cNvSpPr>
            <a:spLocks noGrp="1"/>
          </p:cNvSpPr>
          <p:nvPr>
            <p:ph type="title"/>
          </p:nvPr>
        </p:nvSpPr>
        <p:spPr>
          <a:xfrm>
            <a:off x="255371" y="457200"/>
            <a:ext cx="3603195" cy="1600200"/>
          </a:xfrm>
        </p:spPr>
        <p:txBody>
          <a:bodyPr anchor="ctr">
            <a:normAutofit/>
          </a:bodyPr>
          <a:lstStyle/>
          <a:p>
            <a:r>
              <a:rPr lang="en-US" sz="4400"/>
              <a:t>National Trends</a:t>
            </a:r>
          </a:p>
        </p:txBody>
      </p:sp>
      <p:pic>
        <p:nvPicPr>
          <p:cNvPr id="9" name="Picture 8" descr="Icon&#10;&#10;Description automatically generated">
            <a:extLst>
              <a:ext uri="{FF2B5EF4-FFF2-40B4-BE49-F238E27FC236}">
                <a16:creationId xmlns:a16="http://schemas.microsoft.com/office/drawing/2014/main" id="{E30ED1A9-9695-4AD8-8131-780E17CB8E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3977" y="2813683"/>
            <a:ext cx="2377439" cy="2286000"/>
          </a:xfrm>
          <a:prstGeom prst="rect">
            <a:avLst/>
          </a:prstGeom>
        </p:spPr>
      </p:pic>
    </p:spTree>
    <p:extLst>
      <p:ext uri="{BB962C8B-B14F-4D97-AF65-F5344CB8AC3E}">
        <p14:creationId xmlns:p14="http://schemas.microsoft.com/office/powerpoint/2010/main" val="16226727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DE35D3C-02C5-42C3-87A0-E40834A18244}"/>
              </a:ext>
            </a:extLst>
          </p:cNvPr>
          <p:cNvSpPr>
            <a:spLocks noGrp="1"/>
          </p:cNvSpPr>
          <p:nvPr>
            <p:ph type="title"/>
          </p:nvPr>
        </p:nvSpPr>
        <p:spPr/>
        <p:txBody>
          <a:bodyPr anchor="ctr"/>
          <a:lstStyle/>
          <a:p>
            <a:r>
              <a:rPr lang="en-US" dirty="0"/>
              <a:t>EVs in Iowa Today</a:t>
            </a:r>
          </a:p>
        </p:txBody>
      </p:sp>
      <p:pic>
        <p:nvPicPr>
          <p:cNvPr id="11" name="Picture 10" descr="Icon&#10;&#10;Description automatically generated">
            <a:extLst>
              <a:ext uri="{FF2B5EF4-FFF2-40B4-BE49-F238E27FC236}">
                <a16:creationId xmlns:a16="http://schemas.microsoft.com/office/drawing/2014/main" id="{134998ED-EC0A-4A31-915D-7450FA249B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92988" y="2225742"/>
            <a:ext cx="1587534" cy="1587534"/>
          </a:xfrm>
          <a:prstGeom prst="rect">
            <a:avLst/>
          </a:prstGeom>
        </p:spPr>
      </p:pic>
      <p:pic>
        <p:nvPicPr>
          <p:cNvPr id="13" name="Picture 12" descr="A picture containing text, metalware, chain, key&#10;&#10;Description automatically generated">
            <a:extLst>
              <a:ext uri="{FF2B5EF4-FFF2-40B4-BE49-F238E27FC236}">
                <a16:creationId xmlns:a16="http://schemas.microsoft.com/office/drawing/2014/main" id="{5848391A-BA54-415E-8E35-3D24214492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52968" y="1461962"/>
            <a:ext cx="2065890" cy="1622426"/>
          </a:xfrm>
          <a:prstGeom prst="rect">
            <a:avLst/>
          </a:prstGeom>
        </p:spPr>
      </p:pic>
      <p:sp>
        <p:nvSpPr>
          <p:cNvPr id="15" name="TextBox 14">
            <a:extLst>
              <a:ext uri="{FF2B5EF4-FFF2-40B4-BE49-F238E27FC236}">
                <a16:creationId xmlns:a16="http://schemas.microsoft.com/office/drawing/2014/main" id="{A41FFE9A-5F73-40B0-9325-9F748A3DFFB4}"/>
              </a:ext>
            </a:extLst>
          </p:cNvPr>
          <p:cNvSpPr txBox="1"/>
          <p:nvPr/>
        </p:nvSpPr>
        <p:spPr>
          <a:xfrm>
            <a:off x="825715" y="3076161"/>
            <a:ext cx="4621696" cy="1200329"/>
          </a:xfrm>
          <a:prstGeom prst="rect">
            <a:avLst/>
          </a:prstGeom>
          <a:noFill/>
        </p:spPr>
        <p:txBody>
          <a:bodyPr wrap="square" rtlCol="0">
            <a:spAutoFit/>
          </a:bodyPr>
          <a:lstStyle/>
          <a:p>
            <a:pPr algn="ctr"/>
            <a:r>
              <a:rPr lang="en-US" dirty="0">
                <a:solidFill>
                  <a:schemeClr val="bg1"/>
                </a:solidFill>
              </a:rPr>
              <a:t>With statewide growing adoption, </a:t>
            </a:r>
            <a:br>
              <a:rPr lang="en-US" dirty="0">
                <a:solidFill>
                  <a:schemeClr val="bg1"/>
                </a:solidFill>
              </a:rPr>
            </a:br>
            <a:r>
              <a:rPr lang="en-US" b="1" dirty="0">
                <a:solidFill>
                  <a:srgbClr val="58BBC8"/>
                </a:solidFill>
              </a:rPr>
              <a:t>10,350 EVs and hybrid vehicles </a:t>
            </a:r>
            <a:r>
              <a:rPr lang="en-US" dirty="0">
                <a:solidFill>
                  <a:schemeClr val="bg1"/>
                </a:solidFill>
              </a:rPr>
              <a:t>were registered in Iowa as of June 2022—</a:t>
            </a:r>
            <a:br>
              <a:rPr lang="en-US" dirty="0">
                <a:solidFill>
                  <a:schemeClr val="bg1"/>
                </a:solidFill>
              </a:rPr>
            </a:br>
            <a:r>
              <a:rPr lang="en-US" dirty="0">
                <a:solidFill>
                  <a:schemeClr val="bg1"/>
                </a:solidFill>
              </a:rPr>
              <a:t>at least one was registered in every county.</a:t>
            </a:r>
          </a:p>
        </p:txBody>
      </p:sp>
      <p:sp>
        <p:nvSpPr>
          <p:cNvPr id="16" name="TextBox 15">
            <a:extLst>
              <a:ext uri="{FF2B5EF4-FFF2-40B4-BE49-F238E27FC236}">
                <a16:creationId xmlns:a16="http://schemas.microsoft.com/office/drawing/2014/main" id="{10B49901-6D93-4ECE-9548-37D22034E246}"/>
              </a:ext>
            </a:extLst>
          </p:cNvPr>
          <p:cNvSpPr txBox="1"/>
          <p:nvPr/>
        </p:nvSpPr>
        <p:spPr>
          <a:xfrm>
            <a:off x="6722639" y="3990560"/>
            <a:ext cx="4426224" cy="984885"/>
          </a:xfrm>
          <a:prstGeom prst="rect">
            <a:avLst/>
          </a:prstGeom>
          <a:noFill/>
        </p:spPr>
        <p:txBody>
          <a:bodyPr wrap="square" rtlCol="0">
            <a:spAutoFit/>
          </a:bodyPr>
          <a:lstStyle/>
          <a:p>
            <a:pPr algn="ctr"/>
            <a:r>
              <a:rPr lang="en-US" dirty="0">
                <a:solidFill>
                  <a:schemeClr val="bg1"/>
                </a:solidFill>
              </a:rPr>
              <a:t>To support this growth, Iowa has </a:t>
            </a:r>
            <a:r>
              <a:rPr lang="en-US" sz="2000" b="1" dirty="0">
                <a:solidFill>
                  <a:srgbClr val="58BBC8"/>
                </a:solidFill>
              </a:rPr>
              <a:t>270 EV charging locations </a:t>
            </a:r>
            <a:r>
              <a:rPr lang="en-US" dirty="0">
                <a:solidFill>
                  <a:schemeClr val="bg1"/>
                </a:solidFill>
              </a:rPr>
              <a:t>(Level 2 and 3) across the state for public use.</a:t>
            </a:r>
          </a:p>
        </p:txBody>
      </p:sp>
      <p:graphicFrame>
        <p:nvGraphicFramePr>
          <p:cNvPr id="7" name="Table 5">
            <a:extLst>
              <a:ext uri="{FF2B5EF4-FFF2-40B4-BE49-F238E27FC236}">
                <a16:creationId xmlns:a16="http://schemas.microsoft.com/office/drawing/2014/main" id="{2F2102F4-A8A6-464F-905B-64E766707C31}"/>
              </a:ext>
            </a:extLst>
          </p:cNvPr>
          <p:cNvGraphicFramePr>
            <a:graphicFrameLocks noGrp="1"/>
          </p:cNvGraphicFramePr>
          <p:nvPr>
            <p:extLst>
              <p:ext uri="{D42A27DB-BD31-4B8C-83A1-F6EECF244321}">
                <p14:modId xmlns:p14="http://schemas.microsoft.com/office/powerpoint/2010/main" val="3616850005"/>
              </p:ext>
            </p:extLst>
          </p:nvPr>
        </p:nvGraphicFramePr>
        <p:xfrm>
          <a:off x="233126" y="4236788"/>
          <a:ext cx="6096000" cy="2494280"/>
        </p:xfrm>
        <a:graphic>
          <a:graphicData uri="http://schemas.openxmlformats.org/drawingml/2006/table">
            <a:tbl>
              <a:tblPr firstRow="1" bandRow="1"/>
              <a:tblGrid>
                <a:gridCol w="2032000">
                  <a:extLst>
                    <a:ext uri="{9D8B030D-6E8A-4147-A177-3AD203B41FA5}">
                      <a16:colId xmlns:a16="http://schemas.microsoft.com/office/drawing/2014/main" val="3659104899"/>
                    </a:ext>
                  </a:extLst>
                </a:gridCol>
                <a:gridCol w="2032000">
                  <a:extLst>
                    <a:ext uri="{9D8B030D-6E8A-4147-A177-3AD203B41FA5}">
                      <a16:colId xmlns:a16="http://schemas.microsoft.com/office/drawing/2014/main" val="501722402"/>
                    </a:ext>
                  </a:extLst>
                </a:gridCol>
                <a:gridCol w="2032000">
                  <a:extLst>
                    <a:ext uri="{9D8B030D-6E8A-4147-A177-3AD203B41FA5}">
                      <a16:colId xmlns:a16="http://schemas.microsoft.com/office/drawing/2014/main" val="537121426"/>
                    </a:ext>
                  </a:extLst>
                </a:gridCol>
              </a:tblGrid>
              <a:tr h="370840">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algn="ctr"/>
                      <a:endParaRPr lang="en-US" dirty="0"/>
                    </a:p>
                  </a:txBody>
                  <a:tcP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93A299"/>
                    </a:solidFill>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algn="ctr"/>
                      <a:r>
                        <a:rPr lang="en-US" dirty="0"/>
                        <a:t>Battery Electric Vehicles</a:t>
                      </a:r>
                    </a:p>
                  </a:txBody>
                  <a:tcP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93A299"/>
                    </a:solidFill>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algn="ctr"/>
                      <a:r>
                        <a:rPr lang="en-US" dirty="0"/>
                        <a:t>Plug-In Hybrid Electric Vehicles</a:t>
                      </a:r>
                    </a:p>
                  </a:txBody>
                  <a:tcP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93A299"/>
                    </a:solidFill>
                  </a:tcPr>
                </a:tc>
                <a:extLst>
                  <a:ext uri="{0D108BD9-81ED-4DB2-BD59-A6C34878D82A}">
                    <a16:rowId xmlns:a16="http://schemas.microsoft.com/office/drawing/2014/main" val="3230624094"/>
                  </a:ext>
                </a:extLst>
              </a:tr>
              <a:tr h="370840">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dirty="0"/>
                        <a:t>April 2017</a:t>
                      </a:r>
                    </a:p>
                  </a:txBody>
                  <a:tcP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93A299">
                        <a:tint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dirty="0"/>
                        <a:t>400</a:t>
                      </a:r>
                    </a:p>
                  </a:txBody>
                  <a:tcP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93A299">
                        <a:tint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endParaRPr lang="en-US" dirty="0"/>
                    </a:p>
                  </a:txBody>
                  <a:tcP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93A299">
                        <a:tint val="40000"/>
                      </a:srgbClr>
                    </a:solidFill>
                  </a:tcPr>
                </a:tc>
                <a:extLst>
                  <a:ext uri="{0D108BD9-81ED-4DB2-BD59-A6C34878D82A}">
                    <a16:rowId xmlns:a16="http://schemas.microsoft.com/office/drawing/2014/main" val="3427555949"/>
                  </a:ext>
                </a:extLst>
              </a:tr>
              <a:tr h="370840">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dirty="0"/>
                        <a:t>June 2018</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93A299">
                        <a:tint val="2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dirty="0"/>
                        <a:t>700</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93A299">
                        <a:tint val="2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dirty="0"/>
                        <a:t>1,750</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93A299">
                        <a:tint val="20000"/>
                      </a:srgbClr>
                    </a:solidFill>
                  </a:tcPr>
                </a:tc>
                <a:extLst>
                  <a:ext uri="{0D108BD9-81ED-4DB2-BD59-A6C34878D82A}">
                    <a16:rowId xmlns:a16="http://schemas.microsoft.com/office/drawing/2014/main" val="4167412551"/>
                  </a:ext>
                </a:extLst>
              </a:tr>
              <a:tr h="370840">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dirty="0"/>
                        <a:t>June 2019</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93A299">
                        <a:tint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dirty="0"/>
                        <a:t>1,340</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93A299">
                        <a:tint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dirty="0"/>
                        <a:t>2,400</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93A299">
                        <a:tint val="40000"/>
                      </a:srgbClr>
                    </a:solidFill>
                  </a:tcPr>
                </a:tc>
                <a:extLst>
                  <a:ext uri="{0D108BD9-81ED-4DB2-BD59-A6C34878D82A}">
                    <a16:rowId xmlns:a16="http://schemas.microsoft.com/office/drawing/2014/main" val="3885018428"/>
                  </a:ext>
                </a:extLst>
              </a:tr>
              <a:tr h="370840">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dirty="0"/>
                        <a:t>June 2021</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93A299">
                        <a:tint val="2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dirty="0"/>
                        <a:t>3,200</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93A299">
                        <a:tint val="2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dirty="0"/>
                        <a:t>3,180</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93A299">
                        <a:tint val="20000"/>
                      </a:srgbClr>
                    </a:solidFill>
                  </a:tcPr>
                </a:tc>
                <a:extLst>
                  <a:ext uri="{0D108BD9-81ED-4DB2-BD59-A6C34878D82A}">
                    <a16:rowId xmlns:a16="http://schemas.microsoft.com/office/drawing/2014/main" val="3897484021"/>
                  </a:ext>
                </a:extLst>
              </a:tr>
              <a:tr h="370840">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dirty="0"/>
                        <a:t>June 2022</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93A299">
                        <a:tint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dirty="0"/>
                        <a:t>5,740</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93A299">
                        <a:tint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dirty="0"/>
                        <a:t>4,610</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93A299">
                        <a:tint val="40000"/>
                      </a:srgbClr>
                    </a:solidFill>
                  </a:tcPr>
                </a:tc>
                <a:extLst>
                  <a:ext uri="{0D108BD9-81ED-4DB2-BD59-A6C34878D82A}">
                    <a16:rowId xmlns:a16="http://schemas.microsoft.com/office/drawing/2014/main" val="2130587948"/>
                  </a:ext>
                </a:extLst>
              </a:tr>
            </a:tbl>
          </a:graphicData>
        </a:graphic>
      </p:graphicFrame>
    </p:spTree>
    <p:extLst>
      <p:ext uri="{BB962C8B-B14F-4D97-AF65-F5344CB8AC3E}">
        <p14:creationId xmlns:p14="http://schemas.microsoft.com/office/powerpoint/2010/main" val="11793854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3272754-18BE-4C5D-8227-DDFF845E8964}"/>
              </a:ext>
            </a:extLst>
          </p:cNvPr>
          <p:cNvPicPr>
            <a:picLocks noChangeAspect="1"/>
          </p:cNvPicPr>
          <p:nvPr/>
        </p:nvPicPr>
        <p:blipFill rotWithShape="1">
          <a:blip r:embed="rId3"/>
          <a:srcRect l="3096" t="4000"/>
          <a:stretch/>
        </p:blipFill>
        <p:spPr>
          <a:xfrm>
            <a:off x="670046" y="662941"/>
            <a:ext cx="8101949" cy="5200650"/>
          </a:xfrm>
          <a:prstGeom prst="rect">
            <a:avLst/>
          </a:prstGeom>
        </p:spPr>
      </p:pic>
      <p:sp>
        <p:nvSpPr>
          <p:cNvPr id="10" name="Isosceles Triangle 9">
            <a:extLst>
              <a:ext uri="{FF2B5EF4-FFF2-40B4-BE49-F238E27FC236}">
                <a16:creationId xmlns:a16="http://schemas.microsoft.com/office/drawing/2014/main" id="{2FC699FA-B2B9-4C90-9D79-84A2374ADAF9}"/>
              </a:ext>
            </a:extLst>
          </p:cNvPr>
          <p:cNvSpPr/>
          <p:nvPr/>
        </p:nvSpPr>
        <p:spPr>
          <a:xfrm>
            <a:off x="2387" y="1724032"/>
            <a:ext cx="982144" cy="2412961"/>
          </a:xfrm>
          <a:custGeom>
            <a:avLst/>
            <a:gdLst>
              <a:gd name="connsiteX0" fmla="*/ 0 w 1733468"/>
              <a:gd name="connsiteY0" fmla="*/ 2199897 h 2199897"/>
              <a:gd name="connsiteX1" fmla="*/ 866734 w 1733468"/>
              <a:gd name="connsiteY1" fmla="*/ 0 h 2199897"/>
              <a:gd name="connsiteX2" fmla="*/ 1733468 w 1733468"/>
              <a:gd name="connsiteY2" fmla="*/ 2199897 h 2199897"/>
              <a:gd name="connsiteX3" fmla="*/ 0 w 1733468"/>
              <a:gd name="connsiteY3" fmla="*/ 2199897 h 2199897"/>
              <a:gd name="connsiteX0" fmla="*/ 0 w 969989"/>
              <a:gd name="connsiteY0" fmla="*/ 2199897 h 2199897"/>
              <a:gd name="connsiteX1" fmla="*/ 103255 w 969989"/>
              <a:gd name="connsiteY1" fmla="*/ 0 h 2199897"/>
              <a:gd name="connsiteX2" fmla="*/ 969989 w 969989"/>
              <a:gd name="connsiteY2" fmla="*/ 2199897 h 2199897"/>
              <a:gd name="connsiteX3" fmla="*/ 0 w 969989"/>
              <a:gd name="connsiteY3" fmla="*/ 2199897 h 2199897"/>
              <a:gd name="connsiteX0" fmla="*/ 12155 w 982144"/>
              <a:gd name="connsiteY0" fmla="*/ 2412961 h 2412961"/>
              <a:gd name="connsiteX1" fmla="*/ 0 w 982144"/>
              <a:gd name="connsiteY1" fmla="*/ 0 h 2412961"/>
              <a:gd name="connsiteX2" fmla="*/ 982144 w 982144"/>
              <a:gd name="connsiteY2" fmla="*/ 2412961 h 2412961"/>
              <a:gd name="connsiteX3" fmla="*/ 12155 w 982144"/>
              <a:gd name="connsiteY3" fmla="*/ 2412961 h 2412961"/>
              <a:gd name="connsiteX0" fmla="*/ 12155 w 982144"/>
              <a:gd name="connsiteY0" fmla="*/ 2412961 h 2412961"/>
              <a:gd name="connsiteX1" fmla="*/ 0 w 982144"/>
              <a:gd name="connsiteY1" fmla="*/ 0 h 2412961"/>
              <a:gd name="connsiteX2" fmla="*/ 982144 w 982144"/>
              <a:gd name="connsiteY2" fmla="*/ 2412961 h 2412961"/>
              <a:gd name="connsiteX3" fmla="*/ 12155 w 982144"/>
              <a:gd name="connsiteY3" fmla="*/ 2412961 h 2412961"/>
              <a:gd name="connsiteX0" fmla="*/ 3277 w 982144"/>
              <a:gd name="connsiteY0" fmla="*/ 2395205 h 2412961"/>
              <a:gd name="connsiteX1" fmla="*/ 0 w 982144"/>
              <a:gd name="connsiteY1" fmla="*/ 0 h 2412961"/>
              <a:gd name="connsiteX2" fmla="*/ 982144 w 982144"/>
              <a:gd name="connsiteY2" fmla="*/ 2412961 h 2412961"/>
              <a:gd name="connsiteX3" fmla="*/ 3277 w 982144"/>
              <a:gd name="connsiteY3" fmla="*/ 2395205 h 2412961"/>
            </a:gdLst>
            <a:ahLst/>
            <a:cxnLst>
              <a:cxn ang="0">
                <a:pos x="connsiteX0" y="connsiteY0"/>
              </a:cxn>
              <a:cxn ang="0">
                <a:pos x="connsiteX1" y="connsiteY1"/>
              </a:cxn>
              <a:cxn ang="0">
                <a:pos x="connsiteX2" y="connsiteY2"/>
              </a:cxn>
              <a:cxn ang="0">
                <a:pos x="connsiteX3" y="connsiteY3"/>
              </a:cxn>
            </a:cxnLst>
            <a:rect l="l" t="t" r="r" b="b"/>
            <a:pathLst>
              <a:path w="982144" h="2412961">
                <a:moveTo>
                  <a:pt x="3277" y="2395205"/>
                </a:moveTo>
                <a:cubicBezTo>
                  <a:pt x="-775" y="1590885"/>
                  <a:pt x="4052" y="804320"/>
                  <a:pt x="0" y="0"/>
                </a:cubicBezTo>
                <a:lnTo>
                  <a:pt x="982144" y="2412961"/>
                </a:lnTo>
                <a:lnTo>
                  <a:pt x="3277" y="2395205"/>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8C09B791-6B18-47A6-A7A0-0EF5AFCCE657}"/>
              </a:ext>
            </a:extLst>
          </p:cNvPr>
          <p:cNvPicPr>
            <a:picLocks noChangeAspect="1"/>
          </p:cNvPicPr>
          <p:nvPr/>
        </p:nvPicPr>
        <p:blipFill rotWithShape="1">
          <a:blip r:embed="rId4">
            <a:extLst>
              <a:ext uri="{28A0092B-C50C-407E-A947-70E740481C1C}">
                <a14:useLocalDpi xmlns:a14="http://schemas.microsoft.com/office/drawing/2010/main" val="0"/>
              </a:ext>
            </a:extLst>
          </a:blip>
          <a:srcRect l="5642" t="4874" r="9265" b="4590"/>
          <a:stretch/>
        </p:blipFill>
        <p:spPr>
          <a:xfrm>
            <a:off x="9205644" y="1807425"/>
            <a:ext cx="2270589" cy="3648153"/>
          </a:xfrm>
          <a:prstGeom prst="rect">
            <a:avLst/>
          </a:prstGeom>
        </p:spPr>
      </p:pic>
      <p:sp>
        <p:nvSpPr>
          <p:cNvPr id="6" name="TextBox 5">
            <a:extLst>
              <a:ext uri="{FF2B5EF4-FFF2-40B4-BE49-F238E27FC236}">
                <a16:creationId xmlns:a16="http://schemas.microsoft.com/office/drawing/2014/main" id="{BAB7A316-207F-4C8E-BF74-BDC79DFC5189}"/>
              </a:ext>
            </a:extLst>
          </p:cNvPr>
          <p:cNvSpPr txBox="1"/>
          <p:nvPr/>
        </p:nvSpPr>
        <p:spPr>
          <a:xfrm>
            <a:off x="661195" y="6201859"/>
            <a:ext cx="8806542" cy="523220"/>
          </a:xfrm>
          <a:prstGeom prst="rect">
            <a:avLst/>
          </a:prstGeom>
          <a:noFill/>
        </p:spPr>
        <p:txBody>
          <a:bodyPr wrap="square">
            <a:spAutoFit/>
          </a:bodyPr>
          <a:lstStyle/>
          <a:p>
            <a:r>
              <a:rPr lang="en-US" sz="2800" dirty="0">
                <a:solidFill>
                  <a:schemeClr val="bg1"/>
                </a:solidFill>
              </a:rPr>
              <a:t>View the </a:t>
            </a:r>
            <a:r>
              <a:rPr lang="en-US" sz="2800">
                <a:solidFill>
                  <a:schemeClr val="bg1"/>
                </a:solidFill>
              </a:rPr>
              <a:t>map at: </a:t>
            </a:r>
            <a:r>
              <a:rPr lang="en-US" sz="2800" dirty="0">
                <a:solidFill>
                  <a:schemeClr val="bg1"/>
                </a:solidFill>
              </a:rPr>
              <a:t>iowadot.gov/</a:t>
            </a:r>
            <a:r>
              <a:rPr lang="en-US" sz="2800" dirty="0" err="1">
                <a:solidFill>
                  <a:schemeClr val="bg1"/>
                </a:solidFill>
              </a:rPr>
              <a:t>IowaEVPlan</a:t>
            </a:r>
            <a:endParaRPr lang="en-US" sz="2800" dirty="0">
              <a:solidFill>
                <a:schemeClr val="bg1"/>
              </a:solidFill>
            </a:endParaRPr>
          </a:p>
        </p:txBody>
      </p:sp>
      <p:sp>
        <p:nvSpPr>
          <p:cNvPr id="4" name="Title 3">
            <a:extLst>
              <a:ext uri="{FF2B5EF4-FFF2-40B4-BE49-F238E27FC236}">
                <a16:creationId xmlns:a16="http://schemas.microsoft.com/office/drawing/2014/main" id="{09096EF8-B7F0-4103-B274-F612B12AAA53}"/>
              </a:ext>
            </a:extLst>
          </p:cNvPr>
          <p:cNvSpPr>
            <a:spLocks noGrp="1"/>
          </p:cNvSpPr>
          <p:nvPr>
            <p:ph type="title"/>
          </p:nvPr>
        </p:nvSpPr>
        <p:spPr>
          <a:xfrm>
            <a:off x="7714034" y="481862"/>
            <a:ext cx="3219855" cy="1325563"/>
          </a:xfrm>
        </p:spPr>
        <p:txBody>
          <a:bodyPr>
            <a:noAutofit/>
          </a:bodyPr>
          <a:lstStyle/>
          <a:p>
            <a:r>
              <a:rPr lang="en-US" sz="2800" dirty="0"/>
              <a:t>Iowa’s Existing </a:t>
            </a:r>
            <a:br>
              <a:rPr lang="en-US" sz="2800" dirty="0"/>
            </a:br>
            <a:r>
              <a:rPr lang="en-US" sz="2800" dirty="0"/>
              <a:t>&amp; Future Stations</a:t>
            </a:r>
          </a:p>
        </p:txBody>
      </p:sp>
    </p:spTree>
    <p:extLst>
      <p:ext uri="{BB962C8B-B14F-4D97-AF65-F5344CB8AC3E}">
        <p14:creationId xmlns:p14="http://schemas.microsoft.com/office/powerpoint/2010/main" val="22580604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E6C7C1-DA81-4B98-ACCE-E54FAEF44A9A}"/>
              </a:ext>
            </a:extLst>
          </p:cNvPr>
          <p:cNvSpPr>
            <a:spLocks noGrp="1"/>
          </p:cNvSpPr>
          <p:nvPr>
            <p:ph type="title"/>
          </p:nvPr>
        </p:nvSpPr>
        <p:spPr/>
        <p:txBody>
          <a:bodyPr/>
          <a:lstStyle/>
          <a:p>
            <a:r>
              <a:rPr lang="en-US" dirty="0"/>
              <a:t>Projected EVs on the Road in Iowa</a:t>
            </a:r>
          </a:p>
        </p:txBody>
      </p:sp>
      <p:graphicFrame>
        <p:nvGraphicFramePr>
          <p:cNvPr id="12" name="Chart 11">
            <a:extLst>
              <a:ext uri="{FF2B5EF4-FFF2-40B4-BE49-F238E27FC236}">
                <a16:creationId xmlns:a16="http://schemas.microsoft.com/office/drawing/2014/main" id="{B5DBAEA8-5926-4A2B-8C17-2953B93E7672}"/>
              </a:ext>
            </a:extLst>
          </p:cNvPr>
          <p:cNvGraphicFramePr/>
          <p:nvPr>
            <p:extLst>
              <p:ext uri="{D42A27DB-BD31-4B8C-83A1-F6EECF244321}">
                <p14:modId xmlns:p14="http://schemas.microsoft.com/office/powerpoint/2010/main" val="2815590164"/>
              </p:ext>
            </p:extLst>
          </p:nvPr>
        </p:nvGraphicFramePr>
        <p:xfrm>
          <a:off x="2274108" y="1533476"/>
          <a:ext cx="6759575" cy="469587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7723340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F33F4CC-81E9-4239-BCCE-1E286A84DFD7}"/>
              </a:ext>
            </a:extLst>
          </p:cNvPr>
          <p:cNvSpPr>
            <a:spLocks noGrp="1"/>
          </p:cNvSpPr>
          <p:nvPr>
            <p:ph type="ctrTitle"/>
          </p:nvPr>
        </p:nvSpPr>
        <p:spPr>
          <a:xfrm>
            <a:off x="95795" y="2215565"/>
            <a:ext cx="5658024" cy="3089679"/>
          </a:xfrm>
        </p:spPr>
        <p:txBody>
          <a:bodyPr>
            <a:normAutofit/>
          </a:bodyPr>
          <a:lstStyle/>
          <a:p>
            <a:r>
              <a:rPr lang="en-US"/>
              <a:t>Electrical Vehicle Infrastructure Deployment Plan</a:t>
            </a:r>
          </a:p>
        </p:txBody>
      </p:sp>
      <p:sp>
        <p:nvSpPr>
          <p:cNvPr id="5" name="Subtitle 4">
            <a:extLst>
              <a:ext uri="{FF2B5EF4-FFF2-40B4-BE49-F238E27FC236}">
                <a16:creationId xmlns:a16="http://schemas.microsoft.com/office/drawing/2014/main" id="{ED55CEBA-169B-4B5E-821F-66BD980C8700}"/>
              </a:ext>
            </a:extLst>
          </p:cNvPr>
          <p:cNvSpPr>
            <a:spLocks noGrp="1"/>
          </p:cNvSpPr>
          <p:nvPr>
            <p:ph type="subTitle" idx="1"/>
          </p:nvPr>
        </p:nvSpPr>
        <p:spPr>
          <a:xfrm>
            <a:off x="6679474" y="4073144"/>
            <a:ext cx="5498149" cy="1723821"/>
          </a:xfrm>
        </p:spPr>
        <p:txBody>
          <a:bodyPr numCol="2">
            <a:normAutofit/>
          </a:bodyPr>
          <a:lstStyle/>
          <a:p>
            <a:pPr marL="342900" indent="-342900" algn="l">
              <a:spcBef>
                <a:spcPts val="600"/>
              </a:spcBef>
              <a:buFont typeface="Arial" panose="020B0604020202020204" pitchFamily="34" charset="0"/>
              <a:buChar char="•"/>
            </a:pPr>
            <a:r>
              <a:rPr lang="en-US" dirty="0"/>
              <a:t>NEVI Requirements</a:t>
            </a:r>
          </a:p>
          <a:p>
            <a:pPr marL="342900" indent="-342900" algn="l">
              <a:spcBef>
                <a:spcPts val="600"/>
              </a:spcBef>
              <a:buFont typeface="Arial" panose="020B0604020202020204" pitchFamily="34" charset="0"/>
              <a:buChar char="•"/>
            </a:pPr>
            <a:r>
              <a:rPr lang="en-US" dirty="0"/>
              <a:t>Alternative Fuel Corridors</a:t>
            </a:r>
          </a:p>
        </p:txBody>
      </p:sp>
    </p:spTree>
    <p:extLst>
      <p:ext uri="{BB962C8B-B14F-4D97-AF65-F5344CB8AC3E}">
        <p14:creationId xmlns:p14="http://schemas.microsoft.com/office/powerpoint/2010/main" val="23138073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650C57-A076-4899-BCD1-140A18857CEB}"/>
              </a:ext>
            </a:extLst>
          </p:cNvPr>
          <p:cNvSpPr>
            <a:spLocks noGrp="1"/>
          </p:cNvSpPr>
          <p:nvPr>
            <p:ph type="title"/>
          </p:nvPr>
        </p:nvSpPr>
        <p:spPr/>
        <p:txBody>
          <a:bodyPr>
            <a:normAutofit/>
          </a:bodyPr>
          <a:lstStyle/>
          <a:p>
            <a:r>
              <a:rPr lang="en-US" sz="4000"/>
              <a:t>NEVI Requirements for State EV Plans</a:t>
            </a:r>
          </a:p>
        </p:txBody>
      </p:sp>
      <p:sp>
        <p:nvSpPr>
          <p:cNvPr id="3" name="Content Placeholder 2">
            <a:extLst>
              <a:ext uri="{FF2B5EF4-FFF2-40B4-BE49-F238E27FC236}">
                <a16:creationId xmlns:a16="http://schemas.microsoft.com/office/drawing/2014/main" id="{6B7687A6-E82D-403D-A834-27CAE5CEDC0B}"/>
              </a:ext>
            </a:extLst>
          </p:cNvPr>
          <p:cNvSpPr>
            <a:spLocks noGrp="1"/>
          </p:cNvSpPr>
          <p:nvPr>
            <p:ph idx="1"/>
          </p:nvPr>
        </p:nvSpPr>
        <p:spPr>
          <a:xfrm>
            <a:off x="838200" y="1614488"/>
            <a:ext cx="10515600" cy="4243387"/>
          </a:xfrm>
        </p:spPr>
        <p:txBody>
          <a:bodyPr>
            <a:normAutofit fontScale="77500" lnSpcReduction="20000"/>
          </a:bodyPr>
          <a:lstStyle/>
          <a:p>
            <a:pPr>
              <a:lnSpc>
                <a:spcPct val="120000"/>
              </a:lnSpc>
            </a:pPr>
            <a:r>
              <a:rPr lang="en-US" dirty="0"/>
              <a:t>Allow access to public and commercial fleet operators</a:t>
            </a:r>
          </a:p>
          <a:p>
            <a:pPr>
              <a:lnSpc>
                <a:spcPct val="120000"/>
              </a:lnSpc>
            </a:pPr>
            <a:r>
              <a:rPr lang="en-US" dirty="0"/>
              <a:t>Prioritize EV charging stations along designated corridors</a:t>
            </a:r>
          </a:p>
          <a:p>
            <a:pPr>
              <a:lnSpc>
                <a:spcPct val="120000"/>
              </a:lnSpc>
            </a:pPr>
            <a:r>
              <a:rPr lang="en-US" dirty="0"/>
              <a:t>Address needs for EV charging infrastructure in rural corridors and under-served or disadvantaged communities</a:t>
            </a:r>
          </a:p>
          <a:p>
            <a:pPr>
              <a:lnSpc>
                <a:spcPct val="120000"/>
              </a:lnSpc>
            </a:pPr>
            <a:r>
              <a:rPr lang="en-US" dirty="0"/>
              <a:t>Provide long-term operation and maintenance</a:t>
            </a:r>
          </a:p>
          <a:p>
            <a:pPr>
              <a:lnSpc>
                <a:spcPct val="120000"/>
              </a:lnSpc>
            </a:pPr>
            <a:r>
              <a:rPr lang="en-US" dirty="0"/>
              <a:t>Include existing EV charging infrastructure programs and incentives</a:t>
            </a:r>
          </a:p>
          <a:p>
            <a:pPr>
              <a:lnSpc>
                <a:spcPct val="120000"/>
              </a:lnSpc>
            </a:pPr>
            <a:r>
              <a:rPr lang="en-US" dirty="0"/>
              <a:t>Catalyze additional private investment </a:t>
            </a:r>
          </a:p>
          <a:p>
            <a:pPr>
              <a:lnSpc>
                <a:spcPct val="120000"/>
              </a:lnSpc>
            </a:pPr>
            <a:r>
              <a:rPr lang="en-US" dirty="0"/>
              <a:t>Consider consumer protection, cyber-security, domestic manufacturing, emergency evacuation planning, environmental permitting, resilience, and terrain related issues</a:t>
            </a:r>
          </a:p>
          <a:p>
            <a:pPr>
              <a:lnSpc>
                <a:spcPct val="120000"/>
              </a:lnSpc>
            </a:pPr>
            <a:endParaRPr lang="en-US" dirty="0"/>
          </a:p>
        </p:txBody>
      </p:sp>
    </p:spTree>
    <p:extLst>
      <p:ext uri="{BB962C8B-B14F-4D97-AF65-F5344CB8AC3E}">
        <p14:creationId xmlns:p14="http://schemas.microsoft.com/office/powerpoint/2010/main" val="1736360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5FBA3A-3939-42E8-BD97-9BDF9B1667F7}"/>
              </a:ext>
            </a:extLst>
          </p:cNvPr>
          <p:cNvSpPr>
            <a:spLocks noGrp="1"/>
          </p:cNvSpPr>
          <p:nvPr>
            <p:ph type="title"/>
          </p:nvPr>
        </p:nvSpPr>
        <p:spPr>
          <a:xfrm>
            <a:off x="838200" y="295551"/>
            <a:ext cx="9687339" cy="1325563"/>
          </a:xfrm>
        </p:spPr>
        <p:txBody>
          <a:bodyPr/>
          <a:lstStyle/>
          <a:p>
            <a:r>
              <a:rPr lang="en-US" dirty="0"/>
              <a:t>Iowa’s EV Alternative Fuel Corridors</a:t>
            </a:r>
          </a:p>
        </p:txBody>
      </p:sp>
      <p:pic>
        <p:nvPicPr>
          <p:cNvPr id="14" name="Content Placeholder 13" descr="Diagram, engineering drawing&#10;&#10;Description automatically generated">
            <a:extLst>
              <a:ext uri="{FF2B5EF4-FFF2-40B4-BE49-F238E27FC236}">
                <a16:creationId xmlns:a16="http://schemas.microsoft.com/office/drawing/2014/main" id="{7735ED78-417D-43F4-8761-0112EBE027FF}"/>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334692" y="1314924"/>
            <a:ext cx="7522616" cy="4701635"/>
          </a:xfrm>
        </p:spPr>
      </p:pic>
    </p:spTree>
    <p:extLst>
      <p:ext uri="{BB962C8B-B14F-4D97-AF65-F5344CB8AC3E}">
        <p14:creationId xmlns:p14="http://schemas.microsoft.com/office/powerpoint/2010/main" val="8348765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NEVI Requirements </a:t>
            </a:r>
            <a:br>
              <a:rPr lang="en-US"/>
            </a:br>
            <a:r>
              <a:rPr lang="en-US"/>
              <a:t>for Charging Stations</a:t>
            </a:r>
          </a:p>
        </p:txBody>
      </p:sp>
      <p:sp>
        <p:nvSpPr>
          <p:cNvPr id="20" name="Rectangle 19">
            <a:extLst>
              <a:ext uri="{FF2B5EF4-FFF2-40B4-BE49-F238E27FC236}">
                <a16:creationId xmlns:a16="http://schemas.microsoft.com/office/drawing/2014/main" id="{807D6F14-5620-41CA-B4AB-0FDE17D6305B}"/>
              </a:ext>
            </a:extLst>
          </p:cNvPr>
          <p:cNvSpPr/>
          <p:nvPr/>
        </p:nvSpPr>
        <p:spPr>
          <a:xfrm>
            <a:off x="707136" y="3895370"/>
            <a:ext cx="6698084" cy="21001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285750" indent="-285750">
              <a:lnSpc>
                <a:spcPct val="150000"/>
              </a:lnSpc>
              <a:buClr>
                <a:schemeClr val="accent3"/>
              </a:buClr>
              <a:buFont typeface="Wingdings" panose="05000000000000000000" pitchFamily="2" charset="2"/>
              <a:buChar char="ü"/>
            </a:pPr>
            <a:r>
              <a:rPr lang="en-US" sz="2000" dirty="0">
                <a:solidFill>
                  <a:schemeClr val="tx1"/>
                </a:solidFill>
              </a:rPr>
              <a:t>Along Alternative Fuel Corridors</a:t>
            </a:r>
          </a:p>
          <a:p>
            <a:pPr marL="742315" lvl="1" indent="-285750">
              <a:buClr>
                <a:schemeClr val="accent3"/>
              </a:buClr>
              <a:buFont typeface="Arial" panose="020B0604020202020204" pitchFamily="34" charset="0"/>
              <a:buChar char="•"/>
            </a:pPr>
            <a:r>
              <a:rPr lang="en-US" sz="2000" dirty="0">
                <a:solidFill>
                  <a:schemeClr val="tx1"/>
                </a:solidFill>
              </a:rPr>
              <a:t>&lt;50 mile spacing; &lt;1 mile away</a:t>
            </a:r>
            <a:endParaRPr lang="en-US" sz="2000" dirty="0">
              <a:solidFill>
                <a:schemeClr val="tx1"/>
              </a:solidFill>
              <a:cs typeface="Arial"/>
            </a:endParaRPr>
          </a:p>
          <a:p>
            <a:pPr marL="285750" indent="-285750">
              <a:lnSpc>
                <a:spcPct val="150000"/>
              </a:lnSpc>
              <a:buClr>
                <a:schemeClr val="accent3"/>
              </a:buClr>
              <a:buFont typeface="Wingdings" panose="05000000000000000000" pitchFamily="2" charset="2"/>
              <a:buChar char="ü"/>
            </a:pPr>
            <a:r>
              <a:rPr lang="en-US" sz="2000" dirty="0">
                <a:solidFill>
                  <a:schemeClr val="tx1"/>
                </a:solidFill>
              </a:rPr>
              <a:t>At least four 150 kW DC Fast Charging ports</a:t>
            </a:r>
            <a:endParaRPr lang="en-US" sz="2000" dirty="0">
              <a:solidFill>
                <a:schemeClr val="tx1"/>
              </a:solidFill>
              <a:cs typeface="Arial"/>
            </a:endParaRPr>
          </a:p>
          <a:p>
            <a:pPr marL="285750" indent="-285750">
              <a:lnSpc>
                <a:spcPct val="150000"/>
              </a:lnSpc>
              <a:buClr>
                <a:schemeClr val="accent3"/>
              </a:buClr>
              <a:buFont typeface="Wingdings" panose="05000000000000000000" pitchFamily="2" charset="2"/>
              <a:buChar char="ü"/>
            </a:pPr>
            <a:r>
              <a:rPr lang="en-US" sz="2000" dirty="0">
                <a:solidFill>
                  <a:schemeClr val="tx1"/>
                </a:solidFill>
              </a:rPr>
              <a:t>Open to general public (not proprietary)</a:t>
            </a:r>
            <a:endParaRPr lang="en-US" sz="2000" dirty="0">
              <a:solidFill>
                <a:schemeClr val="tx1"/>
              </a:solidFill>
              <a:cs typeface="Arial"/>
            </a:endParaRPr>
          </a:p>
          <a:p>
            <a:pPr marL="285750" indent="-285750">
              <a:lnSpc>
                <a:spcPct val="150000"/>
              </a:lnSpc>
              <a:buClr>
                <a:schemeClr val="accent3"/>
              </a:buClr>
              <a:buFont typeface="Wingdings" panose="05000000000000000000" pitchFamily="2" charset="2"/>
              <a:buChar char="ü"/>
            </a:pPr>
            <a:r>
              <a:rPr lang="en-US" sz="2000" dirty="0">
                <a:solidFill>
                  <a:schemeClr val="tx1"/>
                </a:solidFill>
              </a:rPr>
              <a:t>Need to build out corridors before going off-corridor</a:t>
            </a:r>
            <a:endParaRPr lang="en-US" sz="2000" dirty="0">
              <a:solidFill>
                <a:schemeClr val="tx1"/>
              </a:solidFill>
              <a:cs typeface="Arial"/>
            </a:endParaRPr>
          </a:p>
        </p:txBody>
      </p:sp>
      <p:grpSp>
        <p:nvGrpSpPr>
          <p:cNvPr id="28" name="Group 27">
            <a:extLst>
              <a:ext uri="{FF2B5EF4-FFF2-40B4-BE49-F238E27FC236}">
                <a16:creationId xmlns:a16="http://schemas.microsoft.com/office/drawing/2014/main" id="{70C792A8-9959-4993-8457-1AA98FECD94A}"/>
              </a:ext>
            </a:extLst>
          </p:cNvPr>
          <p:cNvGrpSpPr/>
          <p:nvPr/>
        </p:nvGrpSpPr>
        <p:grpSpPr>
          <a:xfrm>
            <a:off x="707136" y="1899011"/>
            <a:ext cx="11484864" cy="4089357"/>
            <a:chOff x="707136" y="1899011"/>
            <a:chExt cx="11484864" cy="4089357"/>
          </a:xfrm>
        </p:grpSpPr>
        <p:pic>
          <p:nvPicPr>
            <p:cNvPr id="19" name="Picture 3" descr="Diagram&#10;&#10;Description automatically generated">
              <a:extLst>
                <a:ext uri="{FF2B5EF4-FFF2-40B4-BE49-F238E27FC236}">
                  <a16:creationId xmlns:a16="http://schemas.microsoft.com/office/drawing/2014/main" id="{90851505-35FC-4F7D-9AE8-EC7C7CD4CA3C}"/>
                </a:ext>
              </a:extLst>
            </p:cNvPr>
            <p:cNvPicPr>
              <a:picLocks noChangeAspect="1"/>
            </p:cNvPicPr>
            <p:nvPr/>
          </p:nvPicPr>
          <p:blipFill>
            <a:blip r:embed="rId3"/>
            <a:stretch>
              <a:fillRect/>
            </a:stretch>
          </p:blipFill>
          <p:spPr>
            <a:xfrm>
              <a:off x="6257925" y="4098627"/>
              <a:ext cx="5785064" cy="1889741"/>
            </a:xfrm>
            <a:prstGeom prst="rect">
              <a:avLst/>
            </a:prstGeom>
          </p:spPr>
        </p:pic>
        <p:sp>
          <p:nvSpPr>
            <p:cNvPr id="16" name="Freeform: Shape 15">
              <a:extLst>
                <a:ext uri="{FF2B5EF4-FFF2-40B4-BE49-F238E27FC236}">
                  <a16:creationId xmlns:a16="http://schemas.microsoft.com/office/drawing/2014/main" id="{CB5131F2-062D-45B0-99C3-61255BFEDE0B}"/>
                </a:ext>
              </a:extLst>
            </p:cNvPr>
            <p:cNvSpPr/>
            <p:nvPr/>
          </p:nvSpPr>
          <p:spPr>
            <a:xfrm>
              <a:off x="10744962" y="2610349"/>
              <a:ext cx="660702" cy="2217801"/>
            </a:xfrm>
            <a:custGeom>
              <a:avLst/>
              <a:gdLst>
                <a:gd name="connsiteX0" fmla="*/ 646176 w 908352"/>
                <a:gd name="connsiteY0" fmla="*/ 0 h 2474976"/>
                <a:gd name="connsiteX1" fmla="*/ 877824 w 908352"/>
                <a:gd name="connsiteY1" fmla="*/ 414528 h 2474976"/>
                <a:gd name="connsiteX2" fmla="*/ 841248 w 908352"/>
                <a:gd name="connsiteY2" fmla="*/ 1024128 h 2474976"/>
                <a:gd name="connsiteX3" fmla="*/ 292608 w 908352"/>
                <a:gd name="connsiteY3" fmla="*/ 2170176 h 2474976"/>
                <a:gd name="connsiteX4" fmla="*/ 0 w 908352"/>
                <a:gd name="connsiteY4" fmla="*/ 2474976 h 24749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8352" h="2474976">
                  <a:moveTo>
                    <a:pt x="646176" y="0"/>
                  </a:moveTo>
                  <a:cubicBezTo>
                    <a:pt x="745744" y="121920"/>
                    <a:pt x="845312" y="243840"/>
                    <a:pt x="877824" y="414528"/>
                  </a:cubicBezTo>
                  <a:cubicBezTo>
                    <a:pt x="910336" y="585216"/>
                    <a:pt x="938784" y="731520"/>
                    <a:pt x="841248" y="1024128"/>
                  </a:cubicBezTo>
                  <a:cubicBezTo>
                    <a:pt x="743712" y="1316736"/>
                    <a:pt x="432816" y="1928368"/>
                    <a:pt x="292608" y="2170176"/>
                  </a:cubicBezTo>
                  <a:cubicBezTo>
                    <a:pt x="152400" y="2411984"/>
                    <a:pt x="76200" y="2443480"/>
                    <a:pt x="0" y="2474976"/>
                  </a:cubicBezTo>
                </a:path>
              </a:pathLst>
            </a:custGeom>
            <a:noFill/>
            <a:ln w="76200">
              <a:solidFill>
                <a:schemeClr val="accent6">
                  <a:lumMod val="50000"/>
                </a:schemeClr>
              </a:solidFill>
              <a:prstDash val="sysDot"/>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 name="Group 26">
              <a:extLst>
                <a:ext uri="{FF2B5EF4-FFF2-40B4-BE49-F238E27FC236}">
                  <a16:creationId xmlns:a16="http://schemas.microsoft.com/office/drawing/2014/main" id="{EE14DC97-B74D-48E7-8B4A-72648EEA0B25}"/>
                </a:ext>
              </a:extLst>
            </p:cNvPr>
            <p:cNvGrpSpPr/>
            <p:nvPr/>
          </p:nvGrpSpPr>
          <p:grpSpPr>
            <a:xfrm>
              <a:off x="707136" y="1899011"/>
              <a:ext cx="11484864" cy="1978163"/>
              <a:chOff x="707136" y="1899011"/>
              <a:chExt cx="11484864" cy="1978163"/>
            </a:xfrm>
          </p:grpSpPr>
          <p:pic>
            <p:nvPicPr>
              <p:cNvPr id="18" name="Picture 3" descr="Diagram&#10;&#10;Description automatically generated">
                <a:extLst>
                  <a:ext uri="{FF2B5EF4-FFF2-40B4-BE49-F238E27FC236}">
                    <a16:creationId xmlns:a16="http://schemas.microsoft.com/office/drawing/2014/main" id="{A954608D-6E28-4261-8665-EB2CEB3A7680}"/>
                  </a:ext>
                </a:extLst>
              </p:cNvPr>
              <p:cNvPicPr>
                <a:picLocks noChangeAspect="1"/>
              </p:cNvPicPr>
              <p:nvPr/>
            </p:nvPicPr>
            <p:blipFill>
              <a:blip r:embed="rId3"/>
              <a:stretch>
                <a:fillRect/>
              </a:stretch>
            </p:blipFill>
            <p:spPr>
              <a:xfrm>
                <a:off x="10010775" y="1918061"/>
                <a:ext cx="2181225" cy="720492"/>
              </a:xfrm>
              <a:prstGeom prst="rect">
                <a:avLst/>
              </a:prstGeom>
            </p:spPr>
          </p:pic>
          <p:cxnSp>
            <p:nvCxnSpPr>
              <p:cNvPr id="4" name="Straight Connector 3">
                <a:extLst>
                  <a:ext uri="{FF2B5EF4-FFF2-40B4-BE49-F238E27FC236}">
                    <a16:creationId xmlns:a16="http://schemas.microsoft.com/office/drawing/2014/main" id="{07065660-9CFA-4660-BB64-E07AA4275C06}"/>
                  </a:ext>
                </a:extLst>
              </p:cNvPr>
              <p:cNvCxnSpPr>
                <a:cxnSpLocks/>
              </p:cNvCxnSpPr>
              <p:nvPr/>
            </p:nvCxnSpPr>
            <p:spPr>
              <a:xfrm>
                <a:off x="707136" y="2895718"/>
                <a:ext cx="10287000" cy="0"/>
              </a:xfrm>
              <a:prstGeom prst="line">
                <a:avLst/>
              </a:prstGeom>
              <a:ln w="190500" cmpd="dbl"/>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F8BA48BE-BEFD-452B-92F0-D0F8443F0308}"/>
                  </a:ext>
                </a:extLst>
              </p:cNvPr>
              <p:cNvCxnSpPr/>
              <p:nvPr/>
            </p:nvCxnSpPr>
            <p:spPr>
              <a:xfrm flipH="1">
                <a:off x="1146048" y="1914262"/>
                <a:ext cx="560832" cy="1962912"/>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1BBBA137-9347-43DC-BF20-61EDD1FF0F44}"/>
                  </a:ext>
                </a:extLst>
              </p:cNvPr>
              <p:cNvCxnSpPr/>
              <p:nvPr/>
            </p:nvCxnSpPr>
            <p:spPr>
              <a:xfrm flipH="1">
                <a:off x="5252101" y="1908166"/>
                <a:ext cx="560832" cy="1962912"/>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12699FD2-6E9E-4ED5-A37C-2ED0E6FDC814}"/>
                  </a:ext>
                </a:extLst>
              </p:cNvPr>
              <p:cNvCxnSpPr/>
              <p:nvPr/>
            </p:nvCxnSpPr>
            <p:spPr>
              <a:xfrm flipH="1">
                <a:off x="9477026" y="1908166"/>
                <a:ext cx="560832" cy="1962912"/>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3D6ECE7F-7C6C-4088-AD14-F7C21D7EBC52}"/>
                  </a:ext>
                </a:extLst>
              </p:cNvPr>
              <p:cNvCxnSpPr>
                <a:cxnSpLocks/>
              </p:cNvCxnSpPr>
              <p:nvPr/>
            </p:nvCxnSpPr>
            <p:spPr>
              <a:xfrm>
                <a:off x="5650992" y="3182230"/>
                <a:ext cx="3828288" cy="0"/>
              </a:xfrm>
              <a:prstGeom prst="straightConnector1">
                <a:avLst/>
              </a:prstGeom>
              <a:ln w="47625">
                <a:solidFill>
                  <a:schemeClr val="accent4"/>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72314407-9A2D-4173-9A21-60445F763A59}"/>
                  </a:ext>
                </a:extLst>
              </p:cNvPr>
              <p:cNvSpPr txBox="1"/>
              <p:nvPr/>
            </p:nvSpPr>
            <p:spPr>
              <a:xfrm>
                <a:off x="7055715" y="3204829"/>
                <a:ext cx="1178528" cy="369332"/>
              </a:xfrm>
              <a:prstGeom prst="rect">
                <a:avLst/>
              </a:prstGeom>
              <a:noFill/>
            </p:spPr>
            <p:txBody>
              <a:bodyPr wrap="none" rtlCol="0">
                <a:spAutoFit/>
              </a:bodyPr>
              <a:lstStyle/>
              <a:p>
                <a:r>
                  <a:rPr lang="en-US">
                    <a:solidFill>
                      <a:schemeClr val="accent4"/>
                    </a:solidFill>
                  </a:rPr>
                  <a:t>&lt;50 miles</a:t>
                </a:r>
              </a:p>
            </p:txBody>
          </p:sp>
          <p:cxnSp>
            <p:nvCxnSpPr>
              <p:cNvPr id="10" name="Straight Arrow Connector 9">
                <a:extLst>
                  <a:ext uri="{FF2B5EF4-FFF2-40B4-BE49-F238E27FC236}">
                    <a16:creationId xmlns:a16="http://schemas.microsoft.com/office/drawing/2014/main" id="{8BD6F77D-F1F5-4FCD-BAA0-687A1D826713}"/>
                  </a:ext>
                </a:extLst>
              </p:cNvPr>
              <p:cNvCxnSpPr>
                <a:cxnSpLocks/>
              </p:cNvCxnSpPr>
              <p:nvPr/>
            </p:nvCxnSpPr>
            <p:spPr>
              <a:xfrm>
                <a:off x="1426464" y="3182230"/>
                <a:ext cx="3828288" cy="0"/>
              </a:xfrm>
              <a:prstGeom prst="straightConnector1">
                <a:avLst/>
              </a:prstGeom>
              <a:ln w="47625">
                <a:solidFill>
                  <a:schemeClr val="accent4"/>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981CEE0B-6B75-47EC-9F8A-0C50EEFCB63C}"/>
                  </a:ext>
                </a:extLst>
              </p:cNvPr>
              <p:cNvSpPr txBox="1"/>
              <p:nvPr/>
            </p:nvSpPr>
            <p:spPr>
              <a:xfrm>
                <a:off x="2709672" y="3284076"/>
                <a:ext cx="1178528" cy="369332"/>
              </a:xfrm>
              <a:prstGeom prst="rect">
                <a:avLst/>
              </a:prstGeom>
              <a:noFill/>
            </p:spPr>
            <p:txBody>
              <a:bodyPr wrap="none" rtlCol="0">
                <a:spAutoFit/>
              </a:bodyPr>
              <a:lstStyle/>
              <a:p>
                <a:r>
                  <a:rPr lang="en-US">
                    <a:solidFill>
                      <a:schemeClr val="accent4"/>
                    </a:solidFill>
                  </a:rPr>
                  <a:t>&lt;50 miles</a:t>
                </a:r>
              </a:p>
            </p:txBody>
          </p:sp>
          <p:cxnSp>
            <p:nvCxnSpPr>
              <p:cNvPr id="12" name="Straight Arrow Connector 11">
                <a:extLst>
                  <a:ext uri="{FF2B5EF4-FFF2-40B4-BE49-F238E27FC236}">
                    <a16:creationId xmlns:a16="http://schemas.microsoft.com/office/drawing/2014/main" id="{FDF2529F-D670-46A4-8EFD-A0D8D087303E}"/>
                  </a:ext>
                </a:extLst>
              </p:cNvPr>
              <p:cNvCxnSpPr>
                <a:cxnSpLocks/>
              </p:cNvCxnSpPr>
              <p:nvPr/>
            </p:nvCxnSpPr>
            <p:spPr>
              <a:xfrm flipV="1">
                <a:off x="9595104" y="2194678"/>
                <a:ext cx="162338" cy="499872"/>
              </a:xfrm>
              <a:prstGeom prst="straightConnector1">
                <a:avLst/>
              </a:prstGeom>
              <a:ln w="38100">
                <a:solidFill>
                  <a:schemeClr val="accent4"/>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C46AAFE8-1F6C-4090-9355-BAA2C4511B04}"/>
                  </a:ext>
                </a:extLst>
              </p:cNvPr>
              <p:cNvSpPr txBox="1"/>
              <p:nvPr/>
            </p:nvSpPr>
            <p:spPr>
              <a:xfrm>
                <a:off x="8660233" y="2239875"/>
                <a:ext cx="934871" cy="369332"/>
              </a:xfrm>
              <a:prstGeom prst="rect">
                <a:avLst/>
              </a:prstGeom>
              <a:noFill/>
            </p:spPr>
            <p:txBody>
              <a:bodyPr wrap="square" rtlCol="0">
                <a:spAutoFit/>
              </a:bodyPr>
              <a:lstStyle/>
              <a:p>
                <a:r>
                  <a:rPr lang="en-US">
                    <a:solidFill>
                      <a:schemeClr val="accent4"/>
                    </a:solidFill>
                  </a:rPr>
                  <a:t>&lt;1 mile</a:t>
                </a:r>
              </a:p>
            </p:txBody>
          </p:sp>
          <p:cxnSp>
            <p:nvCxnSpPr>
              <p:cNvPr id="14" name="Straight Arrow Connector 13">
                <a:extLst>
                  <a:ext uri="{FF2B5EF4-FFF2-40B4-BE49-F238E27FC236}">
                    <a16:creationId xmlns:a16="http://schemas.microsoft.com/office/drawing/2014/main" id="{767A97E7-CC32-4E90-9F13-520E3D8D40CE}"/>
                  </a:ext>
                </a:extLst>
              </p:cNvPr>
              <p:cNvCxnSpPr>
                <a:cxnSpLocks/>
              </p:cNvCxnSpPr>
              <p:nvPr/>
            </p:nvCxnSpPr>
            <p:spPr>
              <a:xfrm flipV="1">
                <a:off x="5342815" y="2227683"/>
                <a:ext cx="162338" cy="499872"/>
              </a:xfrm>
              <a:prstGeom prst="straightConnector1">
                <a:avLst/>
              </a:prstGeom>
              <a:ln w="38100">
                <a:solidFill>
                  <a:schemeClr val="accent4"/>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4E1C9353-AFD2-4D95-8CDB-F88D0411F934}"/>
                  </a:ext>
                </a:extLst>
              </p:cNvPr>
              <p:cNvSpPr txBox="1"/>
              <p:nvPr/>
            </p:nvSpPr>
            <p:spPr>
              <a:xfrm>
                <a:off x="4407944" y="2272880"/>
                <a:ext cx="934871" cy="369332"/>
              </a:xfrm>
              <a:prstGeom prst="rect">
                <a:avLst/>
              </a:prstGeom>
              <a:noFill/>
            </p:spPr>
            <p:txBody>
              <a:bodyPr wrap="square" rtlCol="0">
                <a:spAutoFit/>
              </a:bodyPr>
              <a:lstStyle/>
              <a:p>
                <a:r>
                  <a:rPr lang="en-US">
                    <a:solidFill>
                      <a:schemeClr val="accent4"/>
                    </a:solidFill>
                  </a:rPr>
                  <a:t>&lt;1 mile</a:t>
                </a:r>
              </a:p>
            </p:txBody>
          </p:sp>
          <p:pic>
            <p:nvPicPr>
              <p:cNvPr id="17" name="Picture 3" descr="Diagram&#10;&#10;Description automatically generated">
                <a:extLst>
                  <a:ext uri="{FF2B5EF4-FFF2-40B4-BE49-F238E27FC236}">
                    <a16:creationId xmlns:a16="http://schemas.microsoft.com/office/drawing/2014/main" id="{4E7A819F-C582-4E74-A43E-AA213D6C4F2C}"/>
                  </a:ext>
                </a:extLst>
              </p:cNvPr>
              <p:cNvPicPr>
                <a:picLocks noChangeAspect="1"/>
              </p:cNvPicPr>
              <p:nvPr/>
            </p:nvPicPr>
            <p:blipFill>
              <a:blip r:embed="rId3"/>
              <a:stretch>
                <a:fillRect/>
              </a:stretch>
            </p:blipFill>
            <p:spPr>
              <a:xfrm>
                <a:off x="5848350" y="1899011"/>
                <a:ext cx="2181225" cy="720492"/>
              </a:xfrm>
              <a:prstGeom prst="rect">
                <a:avLst/>
              </a:prstGeom>
            </p:spPr>
          </p:pic>
          <p:pic>
            <p:nvPicPr>
              <p:cNvPr id="21" name="Picture 3" descr="Diagram&#10;&#10;Description automatically generated">
                <a:extLst>
                  <a:ext uri="{FF2B5EF4-FFF2-40B4-BE49-F238E27FC236}">
                    <a16:creationId xmlns:a16="http://schemas.microsoft.com/office/drawing/2014/main" id="{A267B0FF-DAE7-4C30-9FCE-78C251D89861}"/>
                  </a:ext>
                </a:extLst>
              </p:cNvPr>
              <p:cNvPicPr>
                <a:picLocks noChangeAspect="1"/>
              </p:cNvPicPr>
              <p:nvPr/>
            </p:nvPicPr>
            <p:blipFill>
              <a:blip r:embed="rId3"/>
              <a:stretch>
                <a:fillRect/>
              </a:stretch>
            </p:blipFill>
            <p:spPr>
              <a:xfrm>
                <a:off x="1576887" y="1918061"/>
                <a:ext cx="2181225" cy="720492"/>
              </a:xfrm>
              <a:prstGeom prst="rect">
                <a:avLst/>
              </a:prstGeom>
            </p:spPr>
          </p:pic>
        </p:grpSp>
      </p:grpSp>
    </p:spTree>
    <p:extLst>
      <p:ext uri="{BB962C8B-B14F-4D97-AF65-F5344CB8AC3E}">
        <p14:creationId xmlns:p14="http://schemas.microsoft.com/office/powerpoint/2010/main" val="5063310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F33F4CC-81E9-4239-BCCE-1E286A84DFD7}"/>
              </a:ext>
            </a:extLst>
          </p:cNvPr>
          <p:cNvSpPr>
            <a:spLocks noGrp="1"/>
          </p:cNvSpPr>
          <p:nvPr>
            <p:ph type="ctrTitle"/>
          </p:nvPr>
        </p:nvSpPr>
        <p:spPr>
          <a:xfrm>
            <a:off x="95795" y="2215565"/>
            <a:ext cx="5658024" cy="3089679"/>
          </a:xfrm>
        </p:spPr>
        <p:txBody>
          <a:bodyPr>
            <a:normAutofit/>
          </a:bodyPr>
          <a:lstStyle/>
          <a:p>
            <a:r>
              <a:rPr lang="en-US" dirty="0"/>
              <a:t>What’s Next?</a:t>
            </a:r>
          </a:p>
        </p:txBody>
      </p:sp>
      <p:sp>
        <p:nvSpPr>
          <p:cNvPr id="5" name="Subtitle 4">
            <a:extLst>
              <a:ext uri="{FF2B5EF4-FFF2-40B4-BE49-F238E27FC236}">
                <a16:creationId xmlns:a16="http://schemas.microsoft.com/office/drawing/2014/main" id="{ED55CEBA-169B-4B5E-821F-66BD980C8700}"/>
              </a:ext>
            </a:extLst>
          </p:cNvPr>
          <p:cNvSpPr>
            <a:spLocks noGrp="1"/>
          </p:cNvSpPr>
          <p:nvPr>
            <p:ph type="subTitle" idx="1"/>
          </p:nvPr>
        </p:nvSpPr>
        <p:spPr>
          <a:xfrm>
            <a:off x="6679474" y="4073144"/>
            <a:ext cx="5498149" cy="1723821"/>
          </a:xfrm>
        </p:spPr>
        <p:txBody>
          <a:bodyPr numCol="2">
            <a:normAutofit/>
          </a:bodyPr>
          <a:lstStyle/>
          <a:p>
            <a:pPr marL="342900" indent="-342900" algn="l">
              <a:spcBef>
                <a:spcPts val="600"/>
              </a:spcBef>
              <a:buFont typeface="Arial" panose="020B0604020202020204" pitchFamily="34" charset="0"/>
              <a:buChar char="•"/>
            </a:pPr>
            <a:r>
              <a:rPr lang="en-US" dirty="0"/>
              <a:t>Schedule</a:t>
            </a:r>
          </a:p>
          <a:p>
            <a:pPr marL="342900" indent="-342900" algn="l">
              <a:spcBef>
                <a:spcPts val="600"/>
              </a:spcBef>
              <a:buFont typeface="Arial" panose="020B0604020202020204" pitchFamily="34" charset="0"/>
              <a:buChar char="•"/>
            </a:pPr>
            <a:r>
              <a:rPr lang="en-US" dirty="0"/>
              <a:t>Stay Informed</a:t>
            </a:r>
          </a:p>
        </p:txBody>
      </p:sp>
    </p:spTree>
    <p:extLst>
      <p:ext uri="{BB962C8B-B14F-4D97-AF65-F5344CB8AC3E}">
        <p14:creationId xmlns:p14="http://schemas.microsoft.com/office/powerpoint/2010/main" val="32054963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descr="A pair of headphones on a table&#10;&#10;Description automatically generated with low confidence">
            <a:extLst>
              <a:ext uri="{FF2B5EF4-FFF2-40B4-BE49-F238E27FC236}">
                <a16:creationId xmlns:a16="http://schemas.microsoft.com/office/drawing/2014/main" id="{69BD9CE3-8E7A-4B06-8F39-386FBC471F43}"/>
              </a:ext>
            </a:extLst>
          </p:cNvPr>
          <p:cNvPicPr>
            <a:picLocks noGrp="1" noChangeAspect="1"/>
          </p:cNvPicPr>
          <p:nvPr>
            <p:ph type="pic" idx="1"/>
          </p:nvPr>
        </p:nvPicPr>
        <p:blipFill rotWithShape="1">
          <a:blip r:embed="rId3" cstate="print">
            <a:extLst>
              <a:ext uri="{28A0092B-C50C-407E-A947-70E740481C1C}">
                <a14:useLocalDpi xmlns:a14="http://schemas.microsoft.com/office/drawing/2010/main" val="0"/>
              </a:ext>
            </a:extLst>
          </a:blip>
          <a:srcRect l="28713" r="13059"/>
          <a:stretch/>
        </p:blipFill>
        <p:spPr>
          <a:xfrm>
            <a:off x="0" y="-1"/>
            <a:ext cx="7008812" cy="6078583"/>
          </a:xfrm>
        </p:spPr>
      </p:pic>
      <p:sp>
        <p:nvSpPr>
          <p:cNvPr id="2" name="Title 1">
            <a:extLst>
              <a:ext uri="{FF2B5EF4-FFF2-40B4-BE49-F238E27FC236}">
                <a16:creationId xmlns:a16="http://schemas.microsoft.com/office/drawing/2014/main" id="{697B019E-ABF0-4F68-94D0-6D803C954F5D}"/>
              </a:ext>
            </a:extLst>
          </p:cNvPr>
          <p:cNvSpPr>
            <a:spLocks noGrp="1"/>
          </p:cNvSpPr>
          <p:nvPr>
            <p:ph type="title"/>
          </p:nvPr>
        </p:nvSpPr>
        <p:spPr>
          <a:xfrm>
            <a:off x="7315016" y="308344"/>
            <a:ext cx="3932237" cy="1414130"/>
          </a:xfrm>
        </p:spPr>
        <p:txBody>
          <a:bodyPr anchor="ctr">
            <a:normAutofit/>
          </a:bodyPr>
          <a:lstStyle/>
          <a:p>
            <a:r>
              <a:rPr lang="en-US" dirty="0"/>
              <a:t>Agenda</a:t>
            </a:r>
          </a:p>
        </p:txBody>
      </p:sp>
      <p:sp>
        <p:nvSpPr>
          <p:cNvPr id="5" name="Text Placeholder 4">
            <a:extLst>
              <a:ext uri="{FF2B5EF4-FFF2-40B4-BE49-F238E27FC236}">
                <a16:creationId xmlns:a16="http://schemas.microsoft.com/office/drawing/2014/main" id="{97C3594A-C9E8-4DB5-9784-9BDC1707899E}"/>
              </a:ext>
            </a:extLst>
          </p:cNvPr>
          <p:cNvSpPr>
            <a:spLocks noGrp="1"/>
          </p:cNvSpPr>
          <p:nvPr>
            <p:ph type="body" sz="half" idx="2"/>
          </p:nvPr>
        </p:nvSpPr>
        <p:spPr>
          <a:xfrm>
            <a:off x="7315199" y="1722438"/>
            <a:ext cx="4188823" cy="3997325"/>
          </a:xfrm>
        </p:spPr>
        <p:txBody>
          <a:bodyPr anchor="t">
            <a:normAutofit fontScale="92500"/>
          </a:bodyPr>
          <a:lstStyle/>
          <a:p>
            <a:pPr marL="285750" indent="-285750">
              <a:buFont typeface="Arial" panose="020B0604020202020204" pitchFamily="34" charset="0"/>
              <a:buChar char="•"/>
            </a:pPr>
            <a:r>
              <a:rPr lang="en-US" sz="2800" dirty="0"/>
              <a:t>National Electric Vehicle Infrastructure (NEVI) Program</a:t>
            </a:r>
          </a:p>
          <a:p>
            <a:pPr marL="285750" indent="-285750">
              <a:buFont typeface="Arial" panose="020B0604020202020204" pitchFamily="34" charset="0"/>
              <a:buChar char="•"/>
            </a:pPr>
            <a:r>
              <a:rPr lang="en-US" sz="2800" dirty="0">
                <a:cs typeface="Arial"/>
              </a:rPr>
              <a:t>Electric Vehicle (EV) Technology</a:t>
            </a:r>
          </a:p>
          <a:p>
            <a:pPr marL="285750" indent="-285750">
              <a:buFont typeface="Arial" panose="020B0604020202020204" pitchFamily="34" charset="0"/>
              <a:buChar char="•"/>
            </a:pPr>
            <a:r>
              <a:rPr lang="en-US" sz="2800" dirty="0">
                <a:cs typeface="Arial"/>
              </a:rPr>
              <a:t>EV Trends</a:t>
            </a:r>
          </a:p>
          <a:p>
            <a:pPr marL="285750" indent="-285750">
              <a:buFont typeface="Arial" panose="020B0604020202020204" pitchFamily="34" charset="0"/>
              <a:buChar char="•"/>
            </a:pPr>
            <a:r>
              <a:rPr lang="en-US" sz="2800" dirty="0"/>
              <a:t>Iowa’s EV Infrastructure Deployment Plan</a:t>
            </a:r>
          </a:p>
          <a:p>
            <a:pPr marL="285750" indent="-285750">
              <a:buFont typeface="Arial" panose="020B0604020202020204" pitchFamily="34" charset="0"/>
              <a:buChar char="•"/>
            </a:pPr>
            <a:r>
              <a:rPr lang="en-US" sz="2800" dirty="0">
                <a:cs typeface="Arial"/>
              </a:rPr>
              <a:t>What’s Next?</a:t>
            </a:r>
          </a:p>
        </p:txBody>
      </p:sp>
    </p:spTree>
    <p:extLst>
      <p:ext uri="{BB962C8B-B14F-4D97-AF65-F5344CB8AC3E}">
        <p14:creationId xmlns:p14="http://schemas.microsoft.com/office/powerpoint/2010/main" val="21372075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65C5B5-D9A1-4014-AF96-BCBB6E1D484D}"/>
              </a:ext>
            </a:extLst>
          </p:cNvPr>
          <p:cNvSpPr>
            <a:spLocks noGrp="1"/>
          </p:cNvSpPr>
          <p:nvPr>
            <p:ph type="title"/>
          </p:nvPr>
        </p:nvSpPr>
        <p:spPr>
          <a:xfrm>
            <a:off x="838200" y="232921"/>
            <a:ext cx="9631393" cy="1325563"/>
          </a:xfrm>
        </p:spPr>
        <p:txBody>
          <a:bodyPr anchor="ctr"/>
          <a:lstStyle/>
          <a:p>
            <a:r>
              <a:rPr kumimoji="0" lang="en-US" sz="1800" b="0" i="0" u="none" strike="noStrike" kern="1200" cap="none" spc="0" normalizeH="0" baseline="0" noProof="0" dirty="0">
                <a:ln>
                  <a:noFill/>
                </a:ln>
                <a:solidFill>
                  <a:schemeClr val="tx1"/>
                </a:solidFill>
                <a:effectLst/>
                <a:uLnTx/>
                <a:uFillTx/>
                <a:latin typeface="Arial"/>
                <a:ea typeface="+mj-ea"/>
                <a:cs typeface="+mj-cs"/>
              </a:rPr>
              <a:t>EV INFRASTRUCTURE DEPLOYMENT PLAN</a:t>
            </a:r>
            <a:br>
              <a:rPr kumimoji="0" lang="en-US" sz="4400" b="1" i="0" u="none" strike="noStrike" kern="1200" cap="none" spc="0" normalizeH="0" baseline="0" noProof="0" dirty="0">
                <a:ln>
                  <a:noFill/>
                </a:ln>
                <a:effectLst/>
                <a:uLnTx/>
                <a:uFillTx/>
                <a:latin typeface="Arial"/>
                <a:ea typeface="+mj-ea"/>
                <a:cs typeface="+mj-cs"/>
              </a:rPr>
            </a:br>
            <a:r>
              <a:rPr kumimoji="0" lang="en-US" sz="4000" b="1" i="0" u="none" strike="noStrike" kern="1200" cap="none" spc="0" normalizeH="0" baseline="0" noProof="0" dirty="0">
                <a:ln>
                  <a:noFill/>
                </a:ln>
                <a:effectLst/>
                <a:uLnTx/>
                <a:uFillTx/>
                <a:latin typeface="Arial"/>
                <a:ea typeface="+mj-ea"/>
                <a:cs typeface="+mj-cs"/>
              </a:rPr>
              <a:t>Schedule</a:t>
            </a:r>
            <a:endParaRPr lang="en-US" dirty="0"/>
          </a:p>
        </p:txBody>
      </p:sp>
      <p:pic>
        <p:nvPicPr>
          <p:cNvPr id="6" name="Content Placeholder 5" descr="Diagram&#10;&#10;Description automatically generated">
            <a:extLst>
              <a:ext uri="{FF2B5EF4-FFF2-40B4-BE49-F238E27FC236}">
                <a16:creationId xmlns:a16="http://schemas.microsoft.com/office/drawing/2014/main" id="{9130E6AD-AAD5-4079-A51D-E6DE18491B00}"/>
              </a:ext>
            </a:extLst>
          </p:cNvPr>
          <p:cNvPicPr>
            <a:picLocks noGrp="1" noChangeAspect="1"/>
          </p:cNvPicPr>
          <p:nvPr>
            <p:ph idx="1"/>
          </p:nvPr>
        </p:nvPicPr>
        <p:blipFill rotWithShape="1">
          <a:blip r:embed="rId3"/>
          <a:srcRect l="-217" t="23681" r="109" b="12024"/>
          <a:stretch/>
        </p:blipFill>
        <p:spPr>
          <a:xfrm>
            <a:off x="1767748" y="1312562"/>
            <a:ext cx="8367415" cy="4751512"/>
          </a:xfrm>
        </p:spPr>
      </p:pic>
      <p:sp>
        <p:nvSpPr>
          <p:cNvPr id="3" name="TextBox 2">
            <a:extLst>
              <a:ext uri="{FF2B5EF4-FFF2-40B4-BE49-F238E27FC236}">
                <a16:creationId xmlns:a16="http://schemas.microsoft.com/office/drawing/2014/main" id="{802A9CEA-26FA-4BAB-91DB-9E53DACAFF5B}"/>
              </a:ext>
            </a:extLst>
          </p:cNvPr>
          <p:cNvSpPr txBox="1"/>
          <p:nvPr/>
        </p:nvSpPr>
        <p:spPr>
          <a:xfrm>
            <a:off x="5267739" y="1580321"/>
            <a:ext cx="1719470" cy="738664"/>
          </a:xfrm>
          <a:prstGeom prst="rect">
            <a:avLst/>
          </a:prstGeom>
          <a:solidFill>
            <a:schemeClr val="bg1"/>
          </a:solidFill>
        </p:spPr>
        <p:txBody>
          <a:bodyPr wrap="square" rtlCol="0">
            <a:spAutoFit/>
          </a:bodyPr>
          <a:lstStyle/>
          <a:p>
            <a:pPr algn="ctr"/>
            <a:r>
              <a:rPr lang="en-US" sz="1400" dirty="0"/>
              <a:t>Iowa’s EV Plan Approved by Joint Office</a:t>
            </a:r>
          </a:p>
        </p:txBody>
      </p:sp>
      <p:sp>
        <p:nvSpPr>
          <p:cNvPr id="5" name="TextBox 4">
            <a:extLst>
              <a:ext uri="{FF2B5EF4-FFF2-40B4-BE49-F238E27FC236}">
                <a16:creationId xmlns:a16="http://schemas.microsoft.com/office/drawing/2014/main" id="{950C7F64-11C1-4F93-92D9-53A3A0FA275D}"/>
              </a:ext>
            </a:extLst>
          </p:cNvPr>
          <p:cNvSpPr txBox="1"/>
          <p:nvPr/>
        </p:nvSpPr>
        <p:spPr>
          <a:xfrm>
            <a:off x="6414052" y="5410199"/>
            <a:ext cx="1719470" cy="523220"/>
          </a:xfrm>
          <a:prstGeom prst="rect">
            <a:avLst/>
          </a:prstGeom>
          <a:solidFill>
            <a:schemeClr val="bg1"/>
          </a:solidFill>
        </p:spPr>
        <p:txBody>
          <a:bodyPr wrap="square" rtlCol="0">
            <a:spAutoFit/>
          </a:bodyPr>
          <a:lstStyle/>
          <a:p>
            <a:pPr algn="ctr"/>
            <a:r>
              <a:rPr lang="en-US" sz="1400" dirty="0"/>
              <a:t>EV Program Rollout Begins</a:t>
            </a:r>
          </a:p>
        </p:txBody>
      </p:sp>
      <p:sp>
        <p:nvSpPr>
          <p:cNvPr id="7" name="TextBox 6">
            <a:extLst>
              <a:ext uri="{FF2B5EF4-FFF2-40B4-BE49-F238E27FC236}">
                <a16:creationId xmlns:a16="http://schemas.microsoft.com/office/drawing/2014/main" id="{5173C8B1-EA0C-4DBE-96E7-166912036B73}"/>
              </a:ext>
            </a:extLst>
          </p:cNvPr>
          <p:cNvSpPr txBox="1"/>
          <p:nvPr/>
        </p:nvSpPr>
        <p:spPr>
          <a:xfrm>
            <a:off x="5850834" y="5045765"/>
            <a:ext cx="3004932" cy="384721"/>
          </a:xfrm>
          <a:prstGeom prst="rect">
            <a:avLst/>
          </a:prstGeom>
          <a:solidFill>
            <a:schemeClr val="bg1"/>
          </a:solidFill>
        </p:spPr>
        <p:txBody>
          <a:bodyPr wrap="square" rtlCol="0">
            <a:spAutoFit/>
          </a:bodyPr>
          <a:lstStyle/>
          <a:p>
            <a:pPr algn="ctr"/>
            <a:r>
              <a:rPr lang="en-US" sz="1900" b="1" dirty="0">
                <a:solidFill>
                  <a:schemeClr val="accent3"/>
                </a:solidFill>
              </a:rPr>
              <a:t>LATE WINTER 2022/23</a:t>
            </a:r>
          </a:p>
        </p:txBody>
      </p:sp>
    </p:spTree>
    <p:extLst>
      <p:ext uri="{BB962C8B-B14F-4D97-AF65-F5344CB8AC3E}">
        <p14:creationId xmlns:p14="http://schemas.microsoft.com/office/powerpoint/2010/main" val="39845669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descr="A picture containing outdoor, transport, street, curb&#10;&#10;Description automatically generated">
            <a:extLst>
              <a:ext uri="{FF2B5EF4-FFF2-40B4-BE49-F238E27FC236}">
                <a16:creationId xmlns:a16="http://schemas.microsoft.com/office/drawing/2014/main" id="{239F5014-A293-4E01-98D7-ED13B2714E30}"/>
              </a:ext>
            </a:extLst>
          </p:cNvPr>
          <p:cNvPicPr>
            <a:picLocks noGrp="1" noChangeAspect="1"/>
          </p:cNvPicPr>
          <p:nvPr>
            <p:ph type="pic" idx="1"/>
          </p:nvPr>
        </p:nvPicPr>
        <p:blipFill rotWithShape="1">
          <a:blip r:embed="rId3" cstate="print">
            <a:extLst>
              <a:ext uri="{28A0092B-C50C-407E-A947-70E740481C1C}">
                <a14:useLocalDpi xmlns:a14="http://schemas.microsoft.com/office/drawing/2010/main" val="0"/>
              </a:ext>
            </a:extLst>
          </a:blip>
          <a:srcRect l="16605" r="6445"/>
          <a:stretch/>
        </p:blipFill>
        <p:spPr>
          <a:xfrm>
            <a:off x="0" y="0"/>
            <a:ext cx="7008812" cy="6071616"/>
          </a:xfrm>
        </p:spPr>
      </p:pic>
      <p:sp>
        <p:nvSpPr>
          <p:cNvPr id="6" name="Title 5">
            <a:extLst>
              <a:ext uri="{FF2B5EF4-FFF2-40B4-BE49-F238E27FC236}">
                <a16:creationId xmlns:a16="http://schemas.microsoft.com/office/drawing/2014/main" id="{90E07A78-43BD-4EBD-9DD1-5DFD884B06F5}"/>
              </a:ext>
            </a:extLst>
          </p:cNvPr>
          <p:cNvSpPr>
            <a:spLocks noGrp="1"/>
          </p:cNvSpPr>
          <p:nvPr>
            <p:ph type="title"/>
          </p:nvPr>
        </p:nvSpPr>
        <p:spPr>
          <a:xfrm>
            <a:off x="7114904" y="308344"/>
            <a:ext cx="4132350" cy="1414130"/>
          </a:xfrm>
        </p:spPr>
        <p:txBody>
          <a:bodyPr>
            <a:normAutofit/>
          </a:bodyPr>
          <a:lstStyle/>
          <a:p>
            <a:r>
              <a:rPr lang="en-US" sz="4400"/>
              <a:t>Stay Informed</a:t>
            </a:r>
          </a:p>
        </p:txBody>
      </p:sp>
      <p:sp>
        <p:nvSpPr>
          <p:cNvPr id="9" name="Text Placeholder 8">
            <a:extLst>
              <a:ext uri="{FF2B5EF4-FFF2-40B4-BE49-F238E27FC236}">
                <a16:creationId xmlns:a16="http://schemas.microsoft.com/office/drawing/2014/main" id="{B02C466B-DEA5-427A-B7C0-52215CC16B23}"/>
              </a:ext>
            </a:extLst>
          </p:cNvPr>
          <p:cNvSpPr>
            <a:spLocks noGrp="1"/>
          </p:cNvSpPr>
          <p:nvPr>
            <p:ph type="body" sz="half" idx="2"/>
          </p:nvPr>
        </p:nvSpPr>
        <p:spPr/>
        <p:txBody>
          <a:bodyPr anchor="ctr">
            <a:normAutofit/>
          </a:bodyPr>
          <a:lstStyle/>
          <a:p>
            <a:pPr marL="285750" indent="-285750">
              <a:buFont typeface="Arial" panose="020B0604020202020204" pitchFamily="34" charset="0"/>
              <a:buChar char="•"/>
            </a:pPr>
            <a:r>
              <a:rPr lang="en-US" sz="2000" dirty="0"/>
              <a:t>Visit the website: </a:t>
            </a:r>
            <a:r>
              <a:rPr lang="en-US" sz="2000" b="1" dirty="0">
                <a:solidFill>
                  <a:schemeClr val="accent3"/>
                </a:solidFill>
              </a:rPr>
              <a:t>iowadot.gov/</a:t>
            </a:r>
            <a:r>
              <a:rPr lang="en-US" sz="2000" b="1" dirty="0" err="1">
                <a:solidFill>
                  <a:schemeClr val="accent3"/>
                </a:solidFill>
              </a:rPr>
              <a:t>IowaEVPlan</a:t>
            </a:r>
            <a:endParaRPr lang="en-US" sz="2000" b="1" dirty="0">
              <a:solidFill>
                <a:schemeClr val="accent3"/>
              </a:solidFill>
            </a:endParaRPr>
          </a:p>
          <a:p>
            <a:pPr marL="285750" indent="-285750">
              <a:buFont typeface="Arial" panose="020B0604020202020204" pitchFamily="34" charset="0"/>
              <a:buChar char="•"/>
            </a:pPr>
            <a:r>
              <a:rPr lang="en-US" sz="2000" dirty="0"/>
              <a:t>Understand the grant cycle and when funding is expected to be available</a:t>
            </a:r>
          </a:p>
          <a:p>
            <a:pPr marL="285750" indent="-285750">
              <a:buFont typeface="Arial" panose="020B0604020202020204" pitchFamily="34" charset="0"/>
              <a:buChar char="•"/>
            </a:pPr>
            <a:r>
              <a:rPr lang="en-US" sz="2000" dirty="0"/>
              <a:t>Start conversations with your peers and communities</a:t>
            </a:r>
          </a:p>
          <a:p>
            <a:pPr marL="285750" indent="-285750">
              <a:buFont typeface="Arial" panose="020B0604020202020204" pitchFamily="34" charset="0"/>
              <a:buChar char="•"/>
            </a:pPr>
            <a:r>
              <a:rPr lang="en-US" sz="2000" dirty="0"/>
              <a:t>This is just the beginning </a:t>
            </a:r>
            <a:br>
              <a:rPr lang="en-US" sz="2000" dirty="0"/>
            </a:br>
            <a:r>
              <a:rPr lang="en-US" sz="2000" dirty="0"/>
              <a:t>of a five-year process</a:t>
            </a:r>
          </a:p>
          <a:p>
            <a:pPr marL="285750" indent="-285750">
              <a:buFont typeface="Arial" panose="020B0604020202020204" pitchFamily="34" charset="0"/>
              <a:buChar char="•"/>
            </a:pPr>
            <a:r>
              <a:rPr lang="en-US" sz="2000" b="1" dirty="0">
                <a:solidFill>
                  <a:schemeClr val="accent3"/>
                </a:solidFill>
              </a:rPr>
              <a:t>Iowa.EvPlan@iowadot.us</a:t>
            </a:r>
          </a:p>
        </p:txBody>
      </p:sp>
    </p:spTree>
    <p:extLst>
      <p:ext uri="{BB962C8B-B14F-4D97-AF65-F5344CB8AC3E}">
        <p14:creationId xmlns:p14="http://schemas.microsoft.com/office/powerpoint/2010/main" val="27359773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24C4FE3-A1F5-47C2-BE58-B3B9F497C161}"/>
              </a:ext>
            </a:extLst>
          </p:cNvPr>
          <p:cNvSpPr>
            <a:spLocks noGrp="1"/>
          </p:cNvSpPr>
          <p:nvPr>
            <p:ph type="ctrTitle"/>
          </p:nvPr>
        </p:nvSpPr>
        <p:spPr/>
        <p:txBody>
          <a:bodyPr/>
          <a:lstStyle/>
          <a:p>
            <a:r>
              <a:rPr lang="en-US" dirty="0"/>
              <a:t>National Electric Vehicle Infrastructure (NEVI) Program</a:t>
            </a:r>
          </a:p>
        </p:txBody>
      </p:sp>
      <p:sp>
        <p:nvSpPr>
          <p:cNvPr id="5" name="Subtitle 4">
            <a:extLst>
              <a:ext uri="{FF2B5EF4-FFF2-40B4-BE49-F238E27FC236}">
                <a16:creationId xmlns:a16="http://schemas.microsoft.com/office/drawing/2014/main" id="{5BC3B5F3-178D-4599-A0D8-EC2CEA461B63}"/>
              </a:ext>
            </a:extLst>
          </p:cNvPr>
          <p:cNvSpPr>
            <a:spLocks noGrp="1"/>
          </p:cNvSpPr>
          <p:nvPr>
            <p:ph type="subTitle" idx="1"/>
          </p:nvPr>
        </p:nvSpPr>
        <p:spPr>
          <a:xfrm>
            <a:off x="6705600" y="4073144"/>
            <a:ext cx="5472023" cy="1723821"/>
          </a:xfrm>
        </p:spPr>
        <p:txBody>
          <a:bodyPr>
            <a:normAutofit/>
          </a:bodyPr>
          <a:lstStyle/>
          <a:p>
            <a:pPr marL="342900" indent="-342900" algn="l">
              <a:spcBef>
                <a:spcPts val="600"/>
              </a:spcBef>
              <a:buFont typeface="Arial" panose="020B0604020202020204" pitchFamily="34" charset="0"/>
              <a:buChar char="•"/>
            </a:pPr>
            <a:r>
              <a:rPr lang="en-US" dirty="0"/>
              <a:t>Infrastructure Investment &amp; Jobs Act (IIJA)</a:t>
            </a:r>
          </a:p>
          <a:p>
            <a:pPr marL="342900" indent="-342900" algn="l">
              <a:spcBef>
                <a:spcPts val="600"/>
              </a:spcBef>
              <a:buFont typeface="Arial" panose="020B0604020202020204" pitchFamily="34" charset="0"/>
              <a:buChar char="•"/>
            </a:pPr>
            <a:r>
              <a:rPr lang="en-US" dirty="0"/>
              <a:t>NEVI Program</a:t>
            </a:r>
          </a:p>
          <a:p>
            <a:pPr marL="342900" indent="-342900" algn="l">
              <a:spcBef>
                <a:spcPts val="600"/>
              </a:spcBef>
              <a:buFont typeface="Arial" panose="020B0604020202020204" pitchFamily="34" charset="0"/>
              <a:buChar char="•"/>
            </a:pPr>
            <a:r>
              <a:rPr lang="en-US" dirty="0"/>
              <a:t>Iowa’s Commitment to Fuel Diversity</a:t>
            </a:r>
          </a:p>
        </p:txBody>
      </p:sp>
    </p:spTree>
    <p:extLst>
      <p:ext uri="{BB962C8B-B14F-4D97-AF65-F5344CB8AC3E}">
        <p14:creationId xmlns:p14="http://schemas.microsoft.com/office/powerpoint/2010/main" val="25843754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7046BA6-C1E1-42E5-81DF-C01997218B9E}"/>
              </a:ext>
            </a:extLst>
          </p:cNvPr>
          <p:cNvSpPr>
            <a:spLocks noGrp="1"/>
          </p:cNvSpPr>
          <p:nvPr>
            <p:ph type="title"/>
          </p:nvPr>
        </p:nvSpPr>
        <p:spPr/>
        <p:txBody>
          <a:bodyPr>
            <a:normAutofit/>
          </a:bodyPr>
          <a:lstStyle/>
          <a:p>
            <a:r>
              <a:rPr lang="en-US" dirty="0"/>
              <a:t>IIJA and the NEVI Program</a:t>
            </a:r>
          </a:p>
        </p:txBody>
      </p:sp>
      <p:sp>
        <p:nvSpPr>
          <p:cNvPr id="5" name="Content Placeholder 4">
            <a:extLst>
              <a:ext uri="{FF2B5EF4-FFF2-40B4-BE49-F238E27FC236}">
                <a16:creationId xmlns:a16="http://schemas.microsoft.com/office/drawing/2014/main" id="{9A55D884-462F-4735-AA2F-9B36A81CCBDA}"/>
              </a:ext>
            </a:extLst>
          </p:cNvPr>
          <p:cNvSpPr>
            <a:spLocks noGrp="1"/>
          </p:cNvSpPr>
          <p:nvPr>
            <p:ph idx="1"/>
          </p:nvPr>
        </p:nvSpPr>
        <p:spPr/>
        <p:txBody>
          <a:bodyPr anchor="ctr">
            <a:normAutofit/>
          </a:bodyPr>
          <a:lstStyle/>
          <a:p>
            <a:pPr>
              <a:lnSpc>
                <a:spcPct val="100000"/>
              </a:lnSpc>
            </a:pPr>
            <a:r>
              <a:rPr lang="en-US" dirty="0"/>
              <a:t>The 2021 Infrastructure Investment and Jobs Act (IIJA), authorized $7.5 billion in federal funds to support electric vehicle (EV) chargers.</a:t>
            </a:r>
          </a:p>
          <a:p>
            <a:pPr lvl="1">
              <a:lnSpc>
                <a:spcPct val="100000"/>
              </a:lnSpc>
            </a:pPr>
            <a:r>
              <a:rPr lang="en-US" dirty="0"/>
              <a:t>$5 billion in formula funds; $2.5 billion discretionary grant program</a:t>
            </a:r>
          </a:p>
          <a:p>
            <a:pPr>
              <a:lnSpc>
                <a:spcPct val="100000"/>
              </a:lnSpc>
            </a:pPr>
            <a:r>
              <a:rPr lang="en-US" dirty="0"/>
              <a:t>In February 2022, guidance was issued for the NEVI Program, which provides federal funds for EV charging infrastructure.</a:t>
            </a:r>
          </a:p>
          <a:p>
            <a:pPr>
              <a:lnSpc>
                <a:spcPct val="100000"/>
              </a:lnSpc>
            </a:pPr>
            <a:r>
              <a:rPr lang="en-US" dirty="0"/>
              <a:t>To receive funds, states developed plans to create a charging network along major corridors. </a:t>
            </a:r>
          </a:p>
          <a:p>
            <a:pPr>
              <a:lnSpc>
                <a:spcPct val="100000"/>
              </a:lnSpc>
            </a:pPr>
            <a:endParaRPr lang="en-US" b="1" dirty="0"/>
          </a:p>
        </p:txBody>
      </p:sp>
    </p:spTree>
    <p:extLst>
      <p:ext uri="{BB962C8B-B14F-4D97-AF65-F5344CB8AC3E}">
        <p14:creationId xmlns:p14="http://schemas.microsoft.com/office/powerpoint/2010/main" val="18027950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82E0048-D1CA-41C8-A71D-6C6EBD24EE98}"/>
              </a:ext>
            </a:extLst>
          </p:cNvPr>
          <p:cNvSpPr>
            <a:spLocks noGrp="1"/>
          </p:cNvSpPr>
          <p:nvPr>
            <p:ph type="title"/>
          </p:nvPr>
        </p:nvSpPr>
        <p:spPr/>
        <p:txBody>
          <a:bodyPr/>
          <a:lstStyle/>
          <a:p>
            <a:r>
              <a:rPr lang="en-US" dirty="0"/>
              <a:t>Iowa’s Approach</a:t>
            </a:r>
          </a:p>
        </p:txBody>
      </p:sp>
      <p:sp>
        <p:nvSpPr>
          <p:cNvPr id="4" name="Content Placeholder 3">
            <a:extLst>
              <a:ext uri="{FF2B5EF4-FFF2-40B4-BE49-F238E27FC236}">
                <a16:creationId xmlns:a16="http://schemas.microsoft.com/office/drawing/2014/main" id="{A50F3D7D-9D86-4AD4-8944-D304050350B2}"/>
              </a:ext>
            </a:extLst>
          </p:cNvPr>
          <p:cNvSpPr>
            <a:spLocks noGrp="1"/>
          </p:cNvSpPr>
          <p:nvPr>
            <p:ph idx="4294967295"/>
          </p:nvPr>
        </p:nvSpPr>
        <p:spPr>
          <a:xfrm>
            <a:off x="6096000" y="1370013"/>
            <a:ext cx="5491162" cy="5122862"/>
          </a:xfrm>
        </p:spPr>
        <p:txBody>
          <a:bodyPr anchor="ctr">
            <a:normAutofit/>
          </a:bodyPr>
          <a:lstStyle/>
          <a:p>
            <a:pPr marL="0" indent="0">
              <a:buNone/>
            </a:pPr>
            <a:r>
              <a:rPr lang="en-US" dirty="0">
                <a:solidFill>
                  <a:schemeClr val="bg1"/>
                </a:solidFill>
              </a:rPr>
              <a:t>Iowa DOT partnered with the Iowa Economic Development Agency (IEDA) to oversee development of an EV Infrastructure Deployment Plan that supports the transportation electrification efforts for Iowa.</a:t>
            </a:r>
          </a:p>
        </p:txBody>
      </p:sp>
      <p:pic>
        <p:nvPicPr>
          <p:cNvPr id="8" name="Picture 7" descr="A picture containing text, clipart&#10;&#10;Description automatically generated">
            <a:extLst>
              <a:ext uri="{FF2B5EF4-FFF2-40B4-BE49-F238E27FC236}">
                <a16:creationId xmlns:a16="http://schemas.microsoft.com/office/drawing/2014/main" id="{0750B19D-25F9-4062-AB01-49774BA5BB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5532" y="2298654"/>
            <a:ext cx="2846708" cy="1138683"/>
          </a:xfrm>
          <a:prstGeom prst="rect">
            <a:avLst/>
          </a:prstGeom>
        </p:spPr>
      </p:pic>
      <p:pic>
        <p:nvPicPr>
          <p:cNvPr id="10" name="Picture 9" descr="Logo&#10;&#10;Description automatically generated">
            <a:extLst>
              <a:ext uri="{FF2B5EF4-FFF2-40B4-BE49-F238E27FC236}">
                <a16:creationId xmlns:a16="http://schemas.microsoft.com/office/drawing/2014/main" id="{BB27D78E-8971-4136-9677-35A0827E3723}"/>
              </a:ext>
            </a:extLst>
          </p:cNvPr>
          <p:cNvPicPr>
            <a:picLocks noChangeAspect="1"/>
          </p:cNvPicPr>
          <p:nvPr/>
        </p:nvPicPr>
        <p:blipFill>
          <a:blip r:embed="rId4">
            <a:biLevel thresh="50000"/>
            <a:extLst>
              <a:ext uri="{28A0092B-C50C-407E-A947-70E740481C1C}">
                <a14:useLocalDpi xmlns:a14="http://schemas.microsoft.com/office/drawing/2010/main" val="0"/>
              </a:ext>
            </a:extLst>
          </a:blip>
          <a:stretch>
            <a:fillRect/>
          </a:stretch>
        </p:blipFill>
        <p:spPr>
          <a:xfrm>
            <a:off x="455262" y="3990004"/>
            <a:ext cx="3842017" cy="914400"/>
          </a:xfrm>
          <a:prstGeom prst="rect">
            <a:avLst/>
          </a:prstGeom>
        </p:spPr>
      </p:pic>
    </p:spTree>
    <p:extLst>
      <p:ext uri="{BB962C8B-B14F-4D97-AF65-F5344CB8AC3E}">
        <p14:creationId xmlns:p14="http://schemas.microsoft.com/office/powerpoint/2010/main" val="14411493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CC5700C-8286-4ABA-84DA-43BD505DDC88}"/>
              </a:ext>
            </a:extLst>
          </p:cNvPr>
          <p:cNvSpPr>
            <a:spLocks noGrp="1"/>
          </p:cNvSpPr>
          <p:nvPr>
            <p:ph type="title"/>
          </p:nvPr>
        </p:nvSpPr>
        <p:spPr>
          <a:xfrm>
            <a:off x="838200" y="365125"/>
            <a:ext cx="9631393" cy="1325563"/>
          </a:xfrm>
        </p:spPr>
        <p:txBody>
          <a:bodyPr>
            <a:normAutofit/>
          </a:bodyPr>
          <a:lstStyle/>
          <a:p>
            <a:r>
              <a:rPr lang="en-US"/>
              <a:t>Iowa’s Commitment </a:t>
            </a:r>
            <a:br>
              <a:rPr lang="en-US"/>
            </a:br>
            <a:r>
              <a:rPr lang="en-US"/>
              <a:t>to Fuel Diversity</a:t>
            </a:r>
          </a:p>
        </p:txBody>
      </p:sp>
      <p:sp>
        <p:nvSpPr>
          <p:cNvPr id="5" name="Content Placeholder 4">
            <a:extLst>
              <a:ext uri="{FF2B5EF4-FFF2-40B4-BE49-F238E27FC236}">
                <a16:creationId xmlns:a16="http://schemas.microsoft.com/office/drawing/2014/main" id="{A68C844A-2823-46DA-AA80-D9F9CBD3D7E6}"/>
              </a:ext>
            </a:extLst>
          </p:cNvPr>
          <p:cNvSpPr>
            <a:spLocks noGrp="1"/>
          </p:cNvSpPr>
          <p:nvPr>
            <p:ph idx="1"/>
          </p:nvPr>
        </p:nvSpPr>
        <p:spPr>
          <a:xfrm>
            <a:off x="838200" y="1825625"/>
            <a:ext cx="10515600" cy="3854533"/>
          </a:xfrm>
        </p:spPr>
        <p:txBody>
          <a:bodyPr anchor="ctr"/>
          <a:lstStyle/>
          <a:p>
            <a:r>
              <a:rPr lang="en-US" dirty="0"/>
              <a:t>Iowa is a proud and nationally recognized leader in renewable energy and biodiesel and ethanol production. Our state has made a significant investment in renewable fuels infrastructure. State leaders, local communities, private companies, and utilities are making solid progress to add electric vehicle infrastructure to our diverse fuel mix. </a:t>
            </a:r>
          </a:p>
          <a:p>
            <a:r>
              <a:rPr lang="en-US" dirty="0">
                <a:solidFill>
                  <a:schemeClr val="accent3"/>
                </a:solidFill>
              </a:rPr>
              <a:t>Iowa will remain unwavering in our support for varied fuel resources and associated infrastructure, including ethanol, biodiesel, propane, renewable natural gas, and electric.</a:t>
            </a:r>
            <a:endParaRPr lang="en-US" dirty="0">
              <a:solidFill>
                <a:schemeClr val="accent3"/>
              </a:solidFill>
              <a:cs typeface="Arial"/>
            </a:endParaRPr>
          </a:p>
        </p:txBody>
      </p:sp>
    </p:spTree>
    <p:extLst>
      <p:ext uri="{BB962C8B-B14F-4D97-AF65-F5344CB8AC3E}">
        <p14:creationId xmlns:p14="http://schemas.microsoft.com/office/powerpoint/2010/main" val="42735424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A0FB298-B29B-4085-B581-FBC64B1986F7}"/>
              </a:ext>
            </a:extLst>
          </p:cNvPr>
          <p:cNvSpPr>
            <a:spLocks noGrp="1"/>
          </p:cNvSpPr>
          <p:nvPr>
            <p:ph type="ctrTitle"/>
          </p:nvPr>
        </p:nvSpPr>
        <p:spPr/>
        <p:txBody>
          <a:bodyPr/>
          <a:lstStyle/>
          <a:p>
            <a:r>
              <a:rPr lang="en-US" dirty="0"/>
              <a:t>EV Technology</a:t>
            </a:r>
            <a:endParaRPr lang="en-US" dirty="0">
              <a:cs typeface="Arial"/>
            </a:endParaRPr>
          </a:p>
        </p:txBody>
      </p:sp>
      <p:sp>
        <p:nvSpPr>
          <p:cNvPr id="5" name="Subtitle 4">
            <a:extLst>
              <a:ext uri="{FF2B5EF4-FFF2-40B4-BE49-F238E27FC236}">
                <a16:creationId xmlns:a16="http://schemas.microsoft.com/office/drawing/2014/main" id="{40F67A47-7540-40DD-85CD-74D0311A9483}"/>
              </a:ext>
            </a:extLst>
          </p:cNvPr>
          <p:cNvSpPr>
            <a:spLocks noGrp="1"/>
          </p:cNvSpPr>
          <p:nvPr>
            <p:ph type="subTitle" idx="1"/>
          </p:nvPr>
        </p:nvSpPr>
        <p:spPr>
          <a:xfrm>
            <a:off x="6688183" y="4073144"/>
            <a:ext cx="5489440" cy="1723821"/>
          </a:xfrm>
        </p:spPr>
        <p:txBody>
          <a:bodyPr>
            <a:normAutofit/>
          </a:bodyPr>
          <a:lstStyle/>
          <a:p>
            <a:pPr marL="342900" indent="-342900" algn="l">
              <a:buFont typeface="Arial" panose="020B0604020202020204" pitchFamily="34" charset="0"/>
              <a:buChar char="•"/>
            </a:pPr>
            <a:r>
              <a:rPr lang="en-US" dirty="0"/>
              <a:t>Types of Electric Vehicles</a:t>
            </a:r>
          </a:p>
          <a:p>
            <a:pPr marL="342900" indent="-342900" algn="l">
              <a:buFont typeface="Arial" panose="020B0604020202020204" pitchFamily="34" charset="0"/>
              <a:buChar char="•"/>
            </a:pPr>
            <a:r>
              <a:rPr lang="en-US" dirty="0"/>
              <a:t>EV Charging Stations</a:t>
            </a:r>
          </a:p>
        </p:txBody>
      </p:sp>
    </p:spTree>
    <p:extLst>
      <p:ext uri="{BB962C8B-B14F-4D97-AF65-F5344CB8AC3E}">
        <p14:creationId xmlns:p14="http://schemas.microsoft.com/office/powerpoint/2010/main" val="25208283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49CFDC-161D-47C6-A969-ECDDC6FC49DE}"/>
              </a:ext>
            </a:extLst>
          </p:cNvPr>
          <p:cNvSpPr>
            <a:spLocks noGrp="1"/>
          </p:cNvSpPr>
          <p:nvPr>
            <p:ph type="title"/>
          </p:nvPr>
        </p:nvSpPr>
        <p:spPr/>
        <p:txBody>
          <a:bodyPr/>
          <a:lstStyle/>
          <a:p>
            <a:r>
              <a:rPr lang="en-US"/>
              <a:t>Types of Electric Vehicles</a:t>
            </a:r>
          </a:p>
        </p:txBody>
      </p:sp>
      <p:grpSp>
        <p:nvGrpSpPr>
          <p:cNvPr id="13" name="Group 12">
            <a:extLst>
              <a:ext uri="{FF2B5EF4-FFF2-40B4-BE49-F238E27FC236}">
                <a16:creationId xmlns:a16="http://schemas.microsoft.com/office/drawing/2014/main" id="{DDBC1C51-1A61-47B9-8C4B-4896ED7D3B75}"/>
              </a:ext>
            </a:extLst>
          </p:cNvPr>
          <p:cNvGrpSpPr/>
          <p:nvPr/>
        </p:nvGrpSpPr>
        <p:grpSpPr>
          <a:xfrm>
            <a:off x="345094" y="1947540"/>
            <a:ext cx="11525573" cy="4003447"/>
            <a:chOff x="345094" y="1947540"/>
            <a:chExt cx="11525573" cy="4003447"/>
          </a:xfrm>
        </p:grpSpPr>
        <p:sp>
          <p:nvSpPr>
            <p:cNvPr id="5" name="TextBox 4">
              <a:extLst>
                <a:ext uri="{FF2B5EF4-FFF2-40B4-BE49-F238E27FC236}">
                  <a16:creationId xmlns:a16="http://schemas.microsoft.com/office/drawing/2014/main" id="{DC4ABFDF-6C19-4F47-9D87-82050AFC8302}"/>
                </a:ext>
              </a:extLst>
            </p:cNvPr>
            <p:cNvSpPr txBox="1"/>
            <p:nvPr/>
          </p:nvSpPr>
          <p:spPr>
            <a:xfrm>
              <a:off x="355554" y="5027657"/>
              <a:ext cx="2778388" cy="646331"/>
            </a:xfrm>
            <a:prstGeom prst="rect">
              <a:avLst/>
            </a:prstGeom>
            <a:noFill/>
          </p:spPr>
          <p:txBody>
            <a:bodyPr wrap="square" rtlCol="0">
              <a:spAutoFit/>
            </a:bodyPr>
            <a:lstStyle/>
            <a:p>
              <a:pPr algn="ctr"/>
              <a:r>
                <a:rPr lang="en-US" dirty="0">
                  <a:solidFill>
                    <a:schemeClr val="bg1"/>
                  </a:solidFill>
                </a:rPr>
                <a:t>HYBRID ELECTRIC VEHICLES</a:t>
              </a:r>
            </a:p>
          </p:txBody>
        </p:sp>
        <p:sp>
          <p:nvSpPr>
            <p:cNvPr id="6" name="TextBox 5">
              <a:extLst>
                <a:ext uri="{FF2B5EF4-FFF2-40B4-BE49-F238E27FC236}">
                  <a16:creationId xmlns:a16="http://schemas.microsoft.com/office/drawing/2014/main" id="{F15C3C79-CF56-4EF3-89C3-55DE0ED73C72}"/>
                </a:ext>
              </a:extLst>
            </p:cNvPr>
            <p:cNvSpPr txBox="1"/>
            <p:nvPr/>
          </p:nvSpPr>
          <p:spPr>
            <a:xfrm>
              <a:off x="3256389" y="5027657"/>
              <a:ext cx="2778388" cy="646331"/>
            </a:xfrm>
            <a:prstGeom prst="rect">
              <a:avLst/>
            </a:prstGeom>
            <a:noFill/>
          </p:spPr>
          <p:txBody>
            <a:bodyPr wrap="square" rtlCol="0">
              <a:spAutoFit/>
            </a:bodyPr>
            <a:lstStyle/>
            <a:p>
              <a:pPr algn="ctr"/>
              <a:r>
                <a:rPr lang="en-US" dirty="0">
                  <a:solidFill>
                    <a:schemeClr val="bg1"/>
                  </a:solidFill>
                </a:rPr>
                <a:t>PLUG-IN HYBRID ELECTRIC VEHICLES</a:t>
              </a:r>
            </a:p>
          </p:txBody>
        </p:sp>
        <p:sp>
          <p:nvSpPr>
            <p:cNvPr id="7" name="TextBox 6">
              <a:extLst>
                <a:ext uri="{FF2B5EF4-FFF2-40B4-BE49-F238E27FC236}">
                  <a16:creationId xmlns:a16="http://schemas.microsoft.com/office/drawing/2014/main" id="{E5B9FC5E-A7DC-44FA-A4A4-18E283609F41}"/>
                </a:ext>
              </a:extLst>
            </p:cNvPr>
            <p:cNvSpPr txBox="1"/>
            <p:nvPr/>
          </p:nvSpPr>
          <p:spPr>
            <a:xfrm>
              <a:off x="6157224" y="5027657"/>
              <a:ext cx="2802149" cy="923330"/>
            </a:xfrm>
            <a:prstGeom prst="rect">
              <a:avLst/>
            </a:prstGeom>
            <a:noFill/>
          </p:spPr>
          <p:txBody>
            <a:bodyPr wrap="square" rtlCol="0">
              <a:spAutoFit/>
            </a:bodyPr>
            <a:lstStyle/>
            <a:p>
              <a:pPr algn="ctr"/>
              <a:r>
                <a:rPr lang="en-US" dirty="0">
                  <a:solidFill>
                    <a:schemeClr val="bg1"/>
                  </a:solidFill>
                </a:rPr>
                <a:t>ALL ELECTRIC OR BATTERY ELECTRIC VEHICLES</a:t>
              </a:r>
            </a:p>
          </p:txBody>
        </p:sp>
        <p:sp>
          <p:nvSpPr>
            <p:cNvPr id="8" name="TextBox 7">
              <a:extLst>
                <a:ext uri="{FF2B5EF4-FFF2-40B4-BE49-F238E27FC236}">
                  <a16:creationId xmlns:a16="http://schemas.microsoft.com/office/drawing/2014/main" id="{8CC4112B-B003-41D1-953C-9202EA5183D9}"/>
                </a:ext>
              </a:extLst>
            </p:cNvPr>
            <p:cNvSpPr txBox="1"/>
            <p:nvPr/>
          </p:nvSpPr>
          <p:spPr>
            <a:xfrm>
              <a:off x="9068519" y="5027657"/>
              <a:ext cx="2802148" cy="646331"/>
            </a:xfrm>
            <a:prstGeom prst="rect">
              <a:avLst/>
            </a:prstGeom>
            <a:noFill/>
          </p:spPr>
          <p:txBody>
            <a:bodyPr wrap="square" rtlCol="0">
              <a:spAutoFit/>
            </a:bodyPr>
            <a:lstStyle/>
            <a:p>
              <a:pPr algn="ctr"/>
              <a:r>
                <a:rPr lang="en-US" dirty="0">
                  <a:solidFill>
                    <a:schemeClr val="bg1"/>
                  </a:solidFill>
                </a:rPr>
                <a:t>FUEL CELL ELECTRIC VEHICLES</a:t>
              </a:r>
            </a:p>
          </p:txBody>
        </p:sp>
        <p:grpSp>
          <p:nvGrpSpPr>
            <p:cNvPr id="12" name="Group 11">
              <a:extLst>
                <a:ext uri="{FF2B5EF4-FFF2-40B4-BE49-F238E27FC236}">
                  <a16:creationId xmlns:a16="http://schemas.microsoft.com/office/drawing/2014/main" id="{F55425F2-95D8-440A-9D17-E4FD40EA66F3}"/>
                </a:ext>
              </a:extLst>
            </p:cNvPr>
            <p:cNvGrpSpPr/>
            <p:nvPr/>
          </p:nvGrpSpPr>
          <p:grpSpPr>
            <a:xfrm>
              <a:off x="345094" y="1947540"/>
              <a:ext cx="11525573" cy="2962920"/>
              <a:chOff x="345094" y="1947540"/>
              <a:chExt cx="11525573" cy="2962920"/>
            </a:xfrm>
          </p:grpSpPr>
          <p:pic>
            <p:nvPicPr>
              <p:cNvPr id="4" name="Picture 3" descr="Graphical user interface, application&#10;&#10;Description automatically generated">
                <a:extLst>
                  <a:ext uri="{FF2B5EF4-FFF2-40B4-BE49-F238E27FC236}">
                    <a16:creationId xmlns:a16="http://schemas.microsoft.com/office/drawing/2014/main" id="{27254A2E-FE84-48B2-9BC8-5E1193707AF2}"/>
                  </a:ext>
                </a:extLst>
              </p:cNvPr>
              <p:cNvPicPr>
                <a:picLocks noChangeAspect="1"/>
              </p:cNvPicPr>
              <p:nvPr/>
            </p:nvPicPr>
            <p:blipFill rotWithShape="1">
              <a:blip r:embed="rId3">
                <a:extLst>
                  <a:ext uri="{28A0092B-C50C-407E-A947-70E740481C1C}">
                    <a14:useLocalDpi xmlns:a14="http://schemas.microsoft.com/office/drawing/2010/main" val="0"/>
                  </a:ext>
                </a:extLst>
              </a:blip>
              <a:srcRect l="2" r="77166"/>
              <a:stretch/>
            </p:blipFill>
            <p:spPr>
              <a:xfrm>
                <a:off x="345094" y="1947540"/>
                <a:ext cx="2802149" cy="2962920"/>
              </a:xfrm>
              <a:prstGeom prst="rect">
                <a:avLst/>
              </a:prstGeom>
            </p:spPr>
          </p:pic>
          <p:pic>
            <p:nvPicPr>
              <p:cNvPr id="9" name="Picture 8" descr="Graphical user interface, application&#10;&#10;Description automatically generated">
                <a:extLst>
                  <a:ext uri="{FF2B5EF4-FFF2-40B4-BE49-F238E27FC236}">
                    <a16:creationId xmlns:a16="http://schemas.microsoft.com/office/drawing/2014/main" id="{8575297F-161C-4FE0-9DBD-8C44D098351E}"/>
                  </a:ext>
                </a:extLst>
              </p:cNvPr>
              <p:cNvPicPr>
                <a:picLocks noChangeAspect="1"/>
              </p:cNvPicPr>
              <p:nvPr/>
            </p:nvPicPr>
            <p:blipFill rotWithShape="1">
              <a:blip r:embed="rId3">
                <a:extLst>
                  <a:ext uri="{28A0092B-C50C-407E-A947-70E740481C1C}">
                    <a14:useLocalDpi xmlns:a14="http://schemas.microsoft.com/office/drawing/2010/main" val="0"/>
                  </a:ext>
                </a:extLst>
              </a:blip>
              <a:srcRect l="25861" r="51392"/>
              <a:stretch/>
            </p:blipFill>
            <p:spPr>
              <a:xfrm>
                <a:off x="3256389" y="1947540"/>
                <a:ext cx="2791689" cy="2962920"/>
              </a:xfrm>
              <a:prstGeom prst="rect">
                <a:avLst/>
              </a:prstGeom>
            </p:spPr>
          </p:pic>
          <p:pic>
            <p:nvPicPr>
              <p:cNvPr id="10" name="Picture 9" descr="Graphical user interface, application&#10;&#10;Description automatically generated">
                <a:extLst>
                  <a:ext uri="{FF2B5EF4-FFF2-40B4-BE49-F238E27FC236}">
                    <a16:creationId xmlns:a16="http://schemas.microsoft.com/office/drawing/2014/main" id="{381003D4-BB7A-48FB-B0BB-14078EE75FB6}"/>
                  </a:ext>
                </a:extLst>
              </p:cNvPr>
              <p:cNvPicPr>
                <a:picLocks noChangeAspect="1"/>
              </p:cNvPicPr>
              <p:nvPr/>
            </p:nvPicPr>
            <p:blipFill rotWithShape="1">
              <a:blip r:embed="rId3">
                <a:extLst>
                  <a:ext uri="{28A0092B-C50C-407E-A947-70E740481C1C}">
                    <a14:useLocalDpi xmlns:a14="http://schemas.microsoft.com/office/drawing/2010/main" val="0"/>
                  </a:ext>
                </a:extLst>
              </a:blip>
              <a:srcRect l="51515" r="25653"/>
              <a:stretch/>
            </p:blipFill>
            <p:spPr>
              <a:xfrm>
                <a:off x="6157224" y="1947540"/>
                <a:ext cx="2802149" cy="2962920"/>
              </a:xfrm>
              <a:prstGeom prst="rect">
                <a:avLst/>
              </a:prstGeom>
            </p:spPr>
          </p:pic>
          <p:pic>
            <p:nvPicPr>
              <p:cNvPr id="11" name="Picture 10" descr="Graphical user interface, application&#10;&#10;Description automatically generated">
                <a:extLst>
                  <a:ext uri="{FF2B5EF4-FFF2-40B4-BE49-F238E27FC236}">
                    <a16:creationId xmlns:a16="http://schemas.microsoft.com/office/drawing/2014/main" id="{906708EF-08B1-4EBC-8311-3A050BCD208B}"/>
                  </a:ext>
                </a:extLst>
              </p:cNvPr>
              <p:cNvPicPr>
                <a:picLocks noChangeAspect="1"/>
              </p:cNvPicPr>
              <p:nvPr/>
            </p:nvPicPr>
            <p:blipFill rotWithShape="1">
              <a:blip r:embed="rId3">
                <a:extLst>
                  <a:ext uri="{28A0092B-C50C-407E-A947-70E740481C1C}">
                    <a14:useLocalDpi xmlns:a14="http://schemas.microsoft.com/office/drawing/2010/main" val="0"/>
                  </a:ext>
                </a:extLst>
              </a:blip>
              <a:srcRect l="77168"/>
              <a:stretch/>
            </p:blipFill>
            <p:spPr>
              <a:xfrm>
                <a:off x="9068518" y="1947540"/>
                <a:ext cx="2802149" cy="2962920"/>
              </a:xfrm>
              <a:prstGeom prst="rect">
                <a:avLst/>
              </a:prstGeom>
            </p:spPr>
          </p:pic>
        </p:grpSp>
      </p:grpSp>
    </p:spTree>
    <p:extLst>
      <p:ext uri="{BB962C8B-B14F-4D97-AF65-F5344CB8AC3E}">
        <p14:creationId xmlns:p14="http://schemas.microsoft.com/office/powerpoint/2010/main" val="18869618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49CFDC-161D-47C6-A969-ECDDC6FC49DE}"/>
              </a:ext>
            </a:extLst>
          </p:cNvPr>
          <p:cNvSpPr>
            <a:spLocks noGrp="1"/>
          </p:cNvSpPr>
          <p:nvPr>
            <p:ph type="title"/>
          </p:nvPr>
        </p:nvSpPr>
        <p:spPr/>
        <p:txBody>
          <a:bodyPr/>
          <a:lstStyle/>
          <a:p>
            <a:r>
              <a:rPr lang="en-US" dirty="0"/>
              <a:t>EV Charging Stations</a:t>
            </a:r>
            <a:br>
              <a:rPr lang="en-US" dirty="0"/>
            </a:br>
            <a:r>
              <a:rPr lang="en-US" sz="4400" b="0" dirty="0"/>
              <a:t>LEVEL 1, LEVEL 2 &amp; LEVEL 3</a:t>
            </a:r>
            <a:endParaRPr lang="en-US" dirty="0"/>
          </a:p>
        </p:txBody>
      </p:sp>
      <p:pic>
        <p:nvPicPr>
          <p:cNvPr id="9" name="Picture 8" descr="Graphical user interface, text, application&#10;&#10;Description automatically generated">
            <a:extLst>
              <a:ext uri="{FF2B5EF4-FFF2-40B4-BE49-F238E27FC236}">
                <a16:creationId xmlns:a16="http://schemas.microsoft.com/office/drawing/2014/main" id="{199F7E88-5BDB-4324-A1B3-B5412C62DDE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36124" y="1933717"/>
            <a:ext cx="9519751" cy="3797232"/>
          </a:xfrm>
          <a:prstGeom prst="rect">
            <a:avLst/>
          </a:prstGeom>
        </p:spPr>
      </p:pic>
    </p:spTree>
    <p:extLst>
      <p:ext uri="{BB962C8B-B14F-4D97-AF65-F5344CB8AC3E}">
        <p14:creationId xmlns:p14="http://schemas.microsoft.com/office/powerpoint/2010/main" val="3665080743"/>
      </p:ext>
    </p:extLst>
  </p:cSld>
  <p:clrMapOvr>
    <a:masterClrMapping/>
  </p:clrMapOvr>
</p:sld>
</file>

<file path=ppt/theme/theme1.xml><?xml version="1.0" encoding="utf-8"?>
<a:theme xmlns:a="http://schemas.openxmlformats.org/drawingml/2006/main" name="Office Theme">
  <a:themeElements>
    <a:clrScheme name="IowaDOT_2021-11">
      <a:dk1>
        <a:srgbClr val="000000"/>
      </a:dk1>
      <a:lt1>
        <a:srgbClr val="FFFFFF"/>
      </a:lt1>
      <a:dk2>
        <a:srgbClr val="53565A"/>
      </a:dk2>
      <a:lt2>
        <a:srgbClr val="B1B3B3"/>
      </a:lt2>
      <a:accent1>
        <a:srgbClr val="7C2529"/>
      </a:accent1>
      <a:accent2>
        <a:srgbClr val="B86125"/>
      </a:accent2>
      <a:accent3>
        <a:srgbClr val="007681"/>
      </a:accent3>
      <a:accent4>
        <a:srgbClr val="244C5A"/>
      </a:accent4>
      <a:accent5>
        <a:srgbClr val="275D38"/>
      </a:accent5>
      <a:accent6>
        <a:srgbClr val="F0B323"/>
      </a:accent6>
      <a:hlink>
        <a:srgbClr val="B86125"/>
      </a:hlink>
      <a:folHlink>
        <a:srgbClr val="7C2529"/>
      </a:folHlink>
    </a:clrScheme>
    <a:fontScheme name="IADOT_DSM_IC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0B998B4F-7B82-4507-AFEE-63C6278F7046}" vid="{898C7B6B-5C00-4436-A53B-8D86B1912AF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cc260708-1200-4e1a-9524-151a3045224f">
      <Terms xmlns="http://schemas.microsoft.com/office/infopath/2007/PartnerControls"/>
    </lcf76f155ced4ddcb4097134ff3c332f>
    <TaxCatchAll xmlns="7047d13a-3d85-4210-90f4-cf6e6b1ca963"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39D4E7377033654BA1E1150E753DAC58" ma:contentTypeVersion="14" ma:contentTypeDescription="Create a new document." ma:contentTypeScope="" ma:versionID="485898d6d94559f21fede064ae6a29d3">
  <xsd:schema xmlns:xsd="http://www.w3.org/2001/XMLSchema" xmlns:xs="http://www.w3.org/2001/XMLSchema" xmlns:p="http://schemas.microsoft.com/office/2006/metadata/properties" xmlns:ns2="cc260708-1200-4e1a-9524-151a3045224f" xmlns:ns3="7047d13a-3d85-4210-90f4-cf6e6b1ca963" targetNamespace="http://schemas.microsoft.com/office/2006/metadata/properties" ma:root="true" ma:fieldsID="dd1a01979caa00d344ed63303312eabf" ns2:_="" ns3:_="">
    <xsd:import namespace="cc260708-1200-4e1a-9524-151a3045224f"/>
    <xsd:import namespace="7047d13a-3d85-4210-90f4-cf6e6b1ca963"/>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LengthInSecond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ServiceLocation"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c260708-1200-4e1a-9524-151a3045224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Location" ma:index="18" nillable="true" ma:displayName="Location" ma:internalName="MediaServiceLocation" ma:readOnly="true">
      <xsd:simpleType>
        <xsd:restriction base="dms:Text"/>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96cdb0c2-b311-48ea-8847-e093fd63e3aa"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7047d13a-3d85-4210-90f4-cf6e6b1ca963" elementFormDefault="qualified">
    <xsd:import namespace="http://schemas.microsoft.com/office/2006/documentManagement/types"/>
    <xsd:import namespace="http://schemas.microsoft.com/office/infopath/2007/PartnerControls"/>
    <xsd:element name="TaxCatchAll" ma:index="21" nillable="true" ma:displayName="Taxonomy Catch All Column" ma:hidden="true" ma:list="{db3768f2-0c08-4726-b9bb-d7c116746309}" ma:internalName="TaxCatchAll" ma:showField="CatchAllData" ma:web="7047d13a-3d85-4210-90f4-cf6e6b1ca96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1B6598F-E2C2-463C-BC73-DA7BB3FD1F1E}">
  <ds:schemaRefs>
    <ds:schemaRef ds:uri="http://schemas.microsoft.com/sharepoint/v3/contenttype/forms"/>
  </ds:schemaRefs>
</ds:datastoreItem>
</file>

<file path=customXml/itemProps2.xml><?xml version="1.0" encoding="utf-8"?>
<ds:datastoreItem xmlns:ds="http://schemas.openxmlformats.org/officeDocument/2006/customXml" ds:itemID="{6BC92609-E9C8-4E6D-AF13-B275548E03EE}">
  <ds:schemaRef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9a9c25ab-8645-4e3f-9013-7d237d683a7f"/>
    <ds:schemaRef ds:uri="a2f9be15-9a87-413d-a62d-57713cf572f3"/>
    <ds:schemaRef ds:uri="http://www.w3.org/XML/1998/namespace"/>
    <ds:schemaRef ds:uri="http://purl.org/dc/dcmitype/"/>
  </ds:schemaRefs>
</ds:datastoreItem>
</file>

<file path=customXml/itemProps3.xml><?xml version="1.0" encoding="utf-8"?>
<ds:datastoreItem xmlns:ds="http://schemas.openxmlformats.org/officeDocument/2006/customXml" ds:itemID="{753A113A-C315-4EC4-AFF1-234180E5D67C}"/>
</file>

<file path=docProps/app.xml><?xml version="1.0" encoding="utf-8"?>
<Properties xmlns="http://schemas.openxmlformats.org/officeDocument/2006/extended-properties" xmlns:vt="http://schemas.openxmlformats.org/officeDocument/2006/docPropsVTypes">
  <Template>IowaDOT_EVPlan_PresentationTemplate</Template>
  <TotalTime>887</TotalTime>
  <Words>1353</Words>
  <Application>Microsoft Office PowerPoint</Application>
  <PresentationFormat>Widescreen</PresentationFormat>
  <Paragraphs>144</Paragraphs>
  <Slides>21</Slides>
  <Notes>21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21</vt:i4>
      </vt:variant>
    </vt:vector>
  </HeadingPairs>
  <TitlesOfParts>
    <vt:vector size="25" baseType="lpstr">
      <vt:lpstr>Arial</vt:lpstr>
      <vt:lpstr>Calibri</vt:lpstr>
      <vt:lpstr>Wingdings</vt:lpstr>
      <vt:lpstr>Office Theme</vt:lpstr>
      <vt:lpstr>Iowa Electric Vehicle Infrastructure Deployment Plan</vt:lpstr>
      <vt:lpstr>Agenda</vt:lpstr>
      <vt:lpstr>National Electric Vehicle Infrastructure (NEVI) Program</vt:lpstr>
      <vt:lpstr>IIJA and the NEVI Program</vt:lpstr>
      <vt:lpstr>Iowa’s Approach</vt:lpstr>
      <vt:lpstr>Iowa’s Commitment  to Fuel Diversity</vt:lpstr>
      <vt:lpstr>EV Technology</vt:lpstr>
      <vt:lpstr>Types of Electric Vehicles</vt:lpstr>
      <vt:lpstr>EV Charging Stations LEVEL 1, LEVEL 2 &amp; LEVEL 3</vt:lpstr>
      <vt:lpstr>EV Trends</vt:lpstr>
      <vt:lpstr>National Trends</vt:lpstr>
      <vt:lpstr>EVs in Iowa Today</vt:lpstr>
      <vt:lpstr>Iowa’s Existing  &amp; Future Stations</vt:lpstr>
      <vt:lpstr>Projected EVs on the Road in Iowa</vt:lpstr>
      <vt:lpstr>Electrical Vehicle Infrastructure Deployment Plan</vt:lpstr>
      <vt:lpstr>NEVI Requirements for State EV Plans</vt:lpstr>
      <vt:lpstr>Iowa’s EV Alternative Fuel Corridors</vt:lpstr>
      <vt:lpstr>NEVI Requirements  for Charging Stations</vt:lpstr>
      <vt:lpstr>What’s Next?</vt:lpstr>
      <vt:lpstr>EV INFRASTRUCTURE DEPLOYMENT PLAN Schedule</vt:lpstr>
      <vt:lpstr>Stay Informed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STAKEHOLDER WORKSHOP</dc:title>
  <dc:creator>DesRosiers, Gisele</dc:creator>
  <cp:lastModifiedBy>Alexis Garland</cp:lastModifiedBy>
  <cp:revision>63</cp:revision>
  <cp:lastPrinted>2022-09-22T20:12:11Z</cp:lastPrinted>
  <dcterms:created xsi:type="dcterms:W3CDTF">2022-06-20T17:30:39Z</dcterms:created>
  <dcterms:modified xsi:type="dcterms:W3CDTF">2022-11-03T15:25:30Z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0x010100B72200F60CD5544DAD5CC3D181FD94FE</vt:lpwstr>
  </property>
</Properties>
</file>