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0" r:id="rId5"/>
    <p:sldMasterId id="2147483692" r:id="rId6"/>
    <p:sldMasterId id="2147483704" r:id="rId7"/>
    <p:sldMasterId id="2147483716" r:id="rId8"/>
    <p:sldMasterId id="2147483728" r:id="rId9"/>
    <p:sldMasterId id="2147483740" r:id="rId10"/>
    <p:sldMasterId id="2147483751" r:id="rId11"/>
  </p:sldMasterIdLst>
  <p:notesMasterIdLst>
    <p:notesMasterId r:id="rId20"/>
  </p:notesMasterIdLst>
  <p:sldIdLst>
    <p:sldId id="798" r:id="rId12"/>
    <p:sldId id="804" r:id="rId13"/>
    <p:sldId id="803" r:id="rId14"/>
    <p:sldId id="806" r:id="rId15"/>
    <p:sldId id="802" r:id="rId16"/>
    <p:sldId id="805" r:id="rId17"/>
    <p:sldId id="799" r:id="rId18"/>
    <p:sldId id="682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Selinger" initials="BS" lastIdx="3" clrIdx="0">
    <p:extLst>
      <p:ext uri="{19B8F6BF-5375-455C-9EA6-DF929625EA0E}">
        <p15:presenceInfo xmlns:p15="http://schemas.microsoft.com/office/powerpoint/2012/main" userId="S::Brian.Selinger@IowaEDA.com::62ca7eb5-b7b5-46e6-8bd5-ea0c5bb0f250" providerId="AD"/>
      </p:ext>
    </p:extLst>
  </p:cmAuthor>
  <p:cmAuthor id="2" name="Jacque Matsen" initials="JM" lastIdx="16" clrIdx="1">
    <p:extLst>
      <p:ext uri="{19B8F6BF-5375-455C-9EA6-DF929625EA0E}">
        <p15:presenceInfo xmlns:p15="http://schemas.microsoft.com/office/powerpoint/2012/main" userId="S::Jacque.Matsen@IowaEDA.com::092ee1d0-3849-45a9-941b-d7d17cd436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1C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3" autoAdjust="0"/>
    <p:restoredTop sz="83291" autoAdjust="0"/>
  </p:normalViewPr>
  <p:slideViewPr>
    <p:cSldViewPr>
      <p:cViewPr varScale="1">
        <p:scale>
          <a:sx n="60" d="100"/>
          <a:sy n="60" d="100"/>
        </p:scale>
        <p:origin x="123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5F5A67-B59E-4C48-9A54-24C9377215A9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7AF3FE-199C-4806-8E69-46EB64139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4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10325" cy="3605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 fontAlgn="base">
              <a:spcBef>
                <a:spcPct val="0"/>
              </a:spcBef>
              <a:spcAft>
                <a:spcPct val="0"/>
              </a:spcAft>
              <a:defRPr/>
            </a:pPr>
            <a:fld id="{93B5CD12-9443-4AB5-AA2D-3A7763290C69}" type="slidenum">
              <a:rPr lang="en-US">
                <a:solidFill>
                  <a:srgbClr val="000000"/>
                </a:solidFill>
                <a:latin typeface="Arial" charset="0"/>
              </a:rPr>
              <a:pPr defTabSz="94947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B5CD12-9443-4AB5-AA2D-3A7763290C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90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FF5220-5D69-40B8-B592-63DEF2B19E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032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30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39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8600">
              <a:buFont typeface="Courier New" panose="02070309020205020404" pitchFamily="49" charset="0"/>
              <a:buChar char="o"/>
              <a:defRPr/>
            </a:lvl3pPr>
            <a:lvl4pPr marL="1371600" indent="-228600">
              <a:buFont typeface="Arial" panose="020B0604020202020204" pitchFamily="34" charset="0"/>
              <a:buChar char="−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2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7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8600">
              <a:buFont typeface="Courier New" panose="02070309020205020404" pitchFamily="49" charset="0"/>
              <a:buChar char="o"/>
              <a:defRPr/>
            </a:lvl3pPr>
            <a:lvl4pPr marL="1371600" indent="-228600">
              <a:buFont typeface="Arial" panose="020B0604020202020204" pitchFamily="34" charset="0"/>
              <a:buChar char="−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849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062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637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82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136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0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1806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130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591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896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106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044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993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565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231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411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99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7854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700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797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650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6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8600">
              <a:buFont typeface="Courier New" panose="02070309020205020404" pitchFamily="49" charset="0"/>
              <a:buChar char="o"/>
              <a:defRPr/>
            </a:lvl3pPr>
            <a:lvl4pPr marL="1371600" indent="-228600">
              <a:buFont typeface="Arial" panose="020B0604020202020204" pitchFamily="34" charset="0"/>
              <a:buChar char="−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819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7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8600">
              <a:buFont typeface="Courier New" panose="02070309020205020404" pitchFamily="49" charset="0"/>
              <a:buChar char="o"/>
              <a:defRPr/>
            </a:lvl3pPr>
            <a:lvl4pPr marL="1371600" indent="-228600">
              <a:buFont typeface="Arial" panose="020B0604020202020204" pitchFamily="34" charset="0"/>
              <a:buChar char="−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553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77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15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84482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208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976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599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0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7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04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0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754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73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1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23685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853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415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179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34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208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93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136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433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01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9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7519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14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3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323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080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22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01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FF5220-5D69-40B8-B592-63DEF2B19E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7174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7543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22993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162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08432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03050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41335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73426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1033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2366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2229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2FB4-443F-447D-AD70-63BC87102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AD7AB-2168-42D4-BCA5-2DDDA62AB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F39-FB4B-439D-A0C8-066AFEB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D209-B2FA-466E-AF09-48218A4D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C68-93C5-4D4C-8377-B3E43A1E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26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E90C-96DA-4627-BDB5-1BAD3B15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AA4D-F6D1-40B6-9667-77CB4400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949-A3A0-4463-99DB-7EC0A0C9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1F74E-28C3-40B3-A29A-1F20260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3586-0CF1-409A-8117-0D4F445F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400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0796-D3B5-428C-86EA-DEF884F1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04888-C1E5-40D6-89BE-C6E754C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EE3A5-8EC2-4233-BE1F-FE7A6EA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D4932-0084-4298-ABD2-1C83EFAC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1377-2702-431E-BC16-E6801C6D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71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FB2E-BD32-47D5-B674-11D60BE7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F4D9-1A7A-472C-B765-27D337D0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1F63-80BF-4595-B8B2-D2C8CCB6C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89B0-28B9-45D9-8C1D-DB1B983A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A157-4C71-47C3-9D11-C1DD378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B943B-B671-46B0-B541-900078A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5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12252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BA2C-D085-4716-A96D-FC9A6AEB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71FF-ECF8-4CE2-9796-E68322CB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83D2-8D0F-41EA-BB36-3E5C7794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7AEC1-5481-47FF-BB3B-9FCF46BAF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9B6A2-AF5F-4CEE-9E97-AF9E13CA0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CCB81-340F-4FF0-8566-6B36976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6627F-9A0A-4E31-920A-5BA4E070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50898-F85D-404F-809A-E02DA96A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4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5122-F69E-43C6-9599-8AD41AB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2A93-DD1B-4FC5-92A5-8DB6C036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A9C59-7484-4C63-9E14-DE59A2E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4BBDC-BCA6-4A28-A70F-C57C7FF7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073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CF8A-A44E-4BC0-8F78-43370613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25B27-4B10-47FD-93E1-FD67419D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51665-B71B-4910-B37A-41E415D7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456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DD48-ABC0-426C-AC21-589964FE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F31D-D699-4769-A085-5A552320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8F02-2D1E-48D7-93A9-C0D72160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FE62-5083-444F-89EB-54BF9CB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3E926-C680-484B-97EF-E742191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08B25-5307-49B4-BF61-7195703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76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3518-7C50-4AC8-ACF2-DE1A364E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BDE77-4158-4467-BA7B-4A81977A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744A-D71B-4E69-8FFE-91F075F2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B94C-856C-4709-93AC-BE7B1883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BF29-0277-443C-B05D-76F5441B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E51BC-5F01-4194-A34B-4B17727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24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A8035-0CE9-4DE9-8BCF-64D437C4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A4267-F078-4DEC-ABAD-35CA20A47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3E80-B2F1-4DF5-B8EE-026AB969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3C93-FA76-47C4-8CB2-74E146B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4D70-7C6E-4F42-9049-A4730EB7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589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6801-3749-439A-B0DF-859A5FD1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0805-B7DD-45BC-BDE8-381C43833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4F3-C366-41A9-88FF-5B04E09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7CFA-B267-426B-B471-9D499BCB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8846B-826F-46CB-893C-5067F62F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52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6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98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98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78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582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F58220"/>
        </a:buClr>
        <a:buFont typeface="Arial" panose="020B0604020202020204" pitchFamily="34" charset="0"/>
        <a:buNone/>
        <a:defRPr sz="2400" b="1" kern="1200">
          <a:solidFill>
            <a:srgbClr val="F5822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0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300B45-DB64-45A5-886A-B907BBCB1DB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F6BD3-3387-428E-AB21-FC55CD9F0F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1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D1941"/>
        </a:buClr>
        <a:buFont typeface="Arial" panose="020B0604020202020204" pitchFamily="34" charset="0"/>
        <a:buNone/>
        <a:defRPr sz="24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98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98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582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F58220"/>
        </a:buClr>
        <a:buFont typeface="Arial" panose="020B0604020202020204" pitchFamily="34" charset="0"/>
        <a:buNone/>
        <a:defRPr sz="2400" b="1" kern="1200">
          <a:solidFill>
            <a:srgbClr val="F5822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58220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98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98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2CD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2CD23"/>
        </a:buClr>
        <a:buFont typeface="Arial" panose="020B0604020202020204" pitchFamily="34" charset="0"/>
        <a:buNone/>
        <a:defRPr sz="2400" b="1" kern="1200">
          <a:solidFill>
            <a:srgbClr val="C2CD2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C2CD23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C2CD23"/>
        </a:buClr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C2CD23"/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C2CD23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0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D1941"/>
        </a:buClr>
        <a:buFont typeface="Arial" panose="020B0604020202020204" pitchFamily="34" charset="0"/>
        <a:buNone/>
        <a:defRPr sz="24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4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D35658-B59C-415B-BBED-7965E76901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26360-0688-4E80-AFF5-FFD060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FD0-E1F8-45D5-B3D2-C234BB62D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804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6D9D-743C-48C4-8387-AF1D74F0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0B45-DB64-45A5-886A-B907BBCB1DB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1D3-5437-4FDF-B2A1-280C35A3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ECCBD-DB7F-4E25-9977-ACCE34725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6BD3-3387-428E-AB21-FC55CD9F0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ED194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ED1941"/>
        </a:buClr>
        <a:buFont typeface="Arial" panose="020B0604020202020204" pitchFamily="34" charset="0"/>
        <a:buNone/>
        <a:defRPr sz="2400" b="1" kern="1200">
          <a:solidFill>
            <a:srgbClr val="ED194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D194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D1941"/>
        </a:buClr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D1941"/>
        </a:buClr>
        <a:buFont typeface="Arial" panose="020B0604020202020204" pitchFamily="34" charset="0"/>
        <a:buChar char="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D1941"/>
        </a:buClr>
        <a:buFont typeface="Arial" panose="020B0604020202020204" pitchFamily="34" charset="0"/>
        <a:buChar char="○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04726-3829-4477-9E14-B2903618D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70704D-7BC7-470C-9163-5421F9C1C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C97DAC-8374-4668-B9A3-2C89C2CD67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17DD09-0C6A-43C3-8430-0A12C354E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EC582C-C6BD-4315-9E72-4EA0A885C9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CACB7BE-6A87-448C-A92A-9BFD43F87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12192000" cy="687490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7621-597E-9732-1A97-034FB0E3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Clean Hydrogen 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88CE-6F8A-7C1F-AF69-DB2C47B9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Up to $7 billion to establish six to ten regional clean hydrogen hubs across America.</a:t>
            </a:r>
          </a:p>
          <a:p>
            <a:r>
              <a:rPr lang="en-US" sz="2000" dirty="0"/>
              <a:t>Hubs will create networks of hydrogen producer, consumers and local connective infrastructure to accelerate the use of hydrogen as a clean energy carrier.</a:t>
            </a:r>
          </a:p>
          <a:p>
            <a:pPr lvl="1"/>
            <a:r>
              <a:rPr lang="en-US" b="0" i="0" dirty="0">
                <a:solidFill>
                  <a:srgbClr val="292929"/>
                </a:solidFill>
                <a:effectLst/>
                <a:latin typeface="Karla" panose="020B0604020202020204" pitchFamily="2" charset="0"/>
              </a:rPr>
              <a:t>This program will develop H2Hubs that demonstrate the production, processing, delivery, storage and end-use of clean hydrogen, in support of the Biden Administration’s climate goals. </a:t>
            </a:r>
            <a:endParaRPr lang="en-US" dirty="0"/>
          </a:p>
          <a:p>
            <a:r>
              <a:rPr lang="en-US" sz="2000" dirty="0"/>
              <a:t>The hubs will eventually form the foundation of a national clean hydrogen network.</a:t>
            </a:r>
          </a:p>
          <a:p>
            <a:r>
              <a:rPr lang="en-US" sz="2000" dirty="0"/>
              <a:t>A variety of requirements are included in the funding opportunity, from feedstock types to end use diversity.</a:t>
            </a:r>
          </a:p>
        </p:txBody>
      </p:sp>
    </p:spTree>
    <p:extLst>
      <p:ext uri="{BB962C8B-B14F-4D97-AF65-F5344CB8AC3E}">
        <p14:creationId xmlns:p14="http://schemas.microsoft.com/office/powerpoint/2010/main" val="4443841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7621-597E-9732-1A97-034FB0E3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40101 D Preventing Outages and Enhancing the Resilience of the Electric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88CE-6F8A-7C1F-AF69-DB2C47B9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4"/>
            <a:ext cx="10972800" cy="5410196"/>
          </a:xfrm>
        </p:spPr>
        <p:txBody>
          <a:bodyPr/>
          <a:lstStyle/>
          <a:p>
            <a:r>
              <a:rPr lang="en-US" sz="2000" dirty="0"/>
              <a:t>Iowa Grid Resilience Fund</a:t>
            </a:r>
          </a:p>
          <a:p>
            <a:pPr lvl="1"/>
            <a:r>
              <a:rPr lang="en-US" dirty="0"/>
              <a:t>Annual allocation of $5,917,777/yr for 5 years</a:t>
            </a:r>
          </a:p>
          <a:p>
            <a:pPr lvl="1"/>
            <a:r>
              <a:rPr lang="en-US" dirty="0"/>
              <a:t>Increase grid resilience</a:t>
            </a:r>
          </a:p>
          <a:p>
            <a:pPr lvl="1"/>
            <a:r>
              <a:rPr lang="en-US" dirty="0"/>
              <a:t>Facilitate faster service restoration</a:t>
            </a:r>
          </a:p>
          <a:p>
            <a:pPr lvl="1"/>
            <a:r>
              <a:rPr lang="en-US" dirty="0"/>
              <a:t>Benefit underserved</a:t>
            </a:r>
          </a:p>
          <a:p>
            <a:pPr lvl="1"/>
            <a:r>
              <a:rPr lang="en-US" dirty="0"/>
              <a:t>Expand workforce </a:t>
            </a:r>
          </a:p>
          <a:p>
            <a:r>
              <a:rPr lang="en-US" sz="2000" dirty="0"/>
              <a:t>Eligible applicants</a:t>
            </a:r>
          </a:p>
          <a:p>
            <a:pPr lvl="1"/>
            <a:r>
              <a:rPr lang="en-US" dirty="0"/>
              <a:t>Electric grid operators</a:t>
            </a:r>
          </a:p>
          <a:p>
            <a:pPr lvl="1"/>
            <a:r>
              <a:rPr lang="en-US" dirty="0"/>
              <a:t>Generators and transmission owners</a:t>
            </a:r>
          </a:p>
          <a:p>
            <a:pPr lvl="1"/>
            <a:r>
              <a:rPr lang="en-US" dirty="0"/>
              <a:t>Distribution providers</a:t>
            </a:r>
          </a:p>
          <a:p>
            <a:r>
              <a:rPr lang="en-US" sz="2000" dirty="0"/>
              <a:t>Eligible projects:</a:t>
            </a:r>
          </a:p>
          <a:p>
            <a:pPr lvl="1"/>
            <a:r>
              <a:rPr lang="en-US" dirty="0"/>
              <a:t>Grid weatherization technologies</a:t>
            </a:r>
          </a:p>
          <a:p>
            <a:pPr lvl="1"/>
            <a:r>
              <a:rPr lang="en-US" dirty="0"/>
              <a:t>Utility pole management</a:t>
            </a:r>
          </a:p>
          <a:p>
            <a:pPr lvl="1"/>
            <a:r>
              <a:rPr lang="en-US" dirty="0"/>
              <a:t>Monitoring and controls</a:t>
            </a:r>
          </a:p>
          <a:p>
            <a:pPr lvl="1"/>
            <a:r>
              <a:rPr lang="en-US" dirty="0"/>
              <a:t>Hardening of power lines</a:t>
            </a:r>
          </a:p>
          <a:p>
            <a:pPr lvl="1"/>
            <a:r>
              <a:rPr lang="en-US" dirty="0"/>
              <a:t>Vegetation management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588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2B90-F9E0-AB2D-56D8-1C0381ED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40101 D Preventing Outages and Enhancing the Resilience of the Electric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548AE-3E0F-2CBB-1620-A70ED133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 award process</a:t>
            </a:r>
          </a:p>
          <a:p>
            <a:pPr lvl="1"/>
            <a:r>
              <a:rPr lang="en-US" dirty="0"/>
              <a:t>Community benefit: customer impact, reasonableness of metrics and cost effectiveness</a:t>
            </a:r>
          </a:p>
          <a:p>
            <a:pPr lvl="1"/>
            <a:r>
              <a:rPr lang="en-US" dirty="0"/>
              <a:t>Grid improvement</a:t>
            </a:r>
          </a:p>
          <a:p>
            <a:pPr lvl="1"/>
            <a:r>
              <a:rPr lang="en-US" dirty="0"/>
              <a:t>Compliance burden</a:t>
            </a:r>
          </a:p>
          <a:p>
            <a:pPr lvl="1"/>
            <a:r>
              <a:rPr lang="en-US" dirty="0"/>
              <a:t>Administrative capacity</a:t>
            </a:r>
          </a:p>
          <a:p>
            <a:pPr lvl="1"/>
            <a:r>
              <a:rPr lang="en-US" dirty="0"/>
              <a:t>Project schedule</a:t>
            </a:r>
          </a:p>
          <a:p>
            <a:pPr lvl="1"/>
            <a:r>
              <a:rPr lang="en-US" dirty="0"/>
              <a:t>Financial capacity</a:t>
            </a:r>
          </a:p>
          <a:p>
            <a:pPr lvl="1"/>
            <a:r>
              <a:rPr lang="en-US" dirty="0"/>
              <a:t>Technology innovation</a:t>
            </a:r>
          </a:p>
          <a:p>
            <a:pPr lvl="1"/>
            <a:r>
              <a:rPr lang="en-US" dirty="0"/>
              <a:t>Workforce development</a:t>
            </a:r>
          </a:p>
          <a:p>
            <a:pPr lvl="1"/>
            <a:r>
              <a:rPr lang="en-US" dirty="0"/>
              <a:t>Impact to relevant underserved populations</a:t>
            </a:r>
          </a:p>
          <a:p>
            <a:r>
              <a:rPr lang="en-US" dirty="0"/>
              <a:t>Small utility set-aside</a:t>
            </a:r>
          </a:p>
        </p:txBody>
      </p:sp>
    </p:spTree>
    <p:extLst>
      <p:ext uri="{BB962C8B-B14F-4D97-AF65-F5344CB8AC3E}">
        <p14:creationId xmlns:p14="http://schemas.microsoft.com/office/powerpoint/2010/main" val="22585790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7621-597E-9732-1A97-034FB0E3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Efficiency Revolving Loan Fund Capitalization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88CE-6F8A-7C1F-AF69-DB2C47B9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Provides capitalization grants to states to establish revolving loan funds for:</a:t>
            </a:r>
          </a:p>
          <a:p>
            <a:pPr lvl="1"/>
            <a:r>
              <a:rPr lang="en-US" dirty="0"/>
              <a:t>Commercial and residential energy audits, facility upgrades and retrofits</a:t>
            </a:r>
          </a:p>
          <a:p>
            <a:pPr lvl="1"/>
            <a:r>
              <a:rPr lang="en-US" dirty="0"/>
              <a:t>Must increase energy efficiency, physical comfort and/or air quality of </a:t>
            </a:r>
            <a:r>
              <a:rPr lang="en-US" b="1" dirty="0"/>
              <a:t>existing building </a:t>
            </a:r>
            <a:r>
              <a:rPr lang="en-US" dirty="0"/>
              <a:t>infrastructure.</a:t>
            </a:r>
          </a:p>
          <a:p>
            <a:r>
              <a:rPr lang="en-US" sz="2000" dirty="0"/>
              <a:t>DOE expects funding guidance no later than November 15, 2022</a:t>
            </a:r>
          </a:p>
          <a:p>
            <a:r>
              <a:rPr lang="en-US" sz="2000" dirty="0"/>
              <a:t>Funding awarded by spring/summer 2023.</a:t>
            </a:r>
          </a:p>
          <a:p>
            <a:r>
              <a:rPr lang="en-US" sz="2000" dirty="0"/>
              <a:t>Iowa is priority state, meaning that it will receive a portion of the 60% supplemental funding</a:t>
            </a:r>
          </a:p>
          <a:p>
            <a:r>
              <a:rPr lang="en-US" sz="2000" dirty="0"/>
              <a:t>Eligible uses include:</a:t>
            </a:r>
          </a:p>
          <a:p>
            <a:pPr lvl="1"/>
            <a:r>
              <a:rPr lang="en-US" dirty="0"/>
              <a:t>Commercial and residential energy audits</a:t>
            </a:r>
          </a:p>
          <a:p>
            <a:pPr lvl="1"/>
            <a:r>
              <a:rPr lang="en-US" dirty="0"/>
              <a:t>Upgrades and retrofits</a:t>
            </a:r>
          </a:p>
          <a:p>
            <a:r>
              <a:rPr lang="en-US" sz="2000" dirty="0"/>
              <a:t>Twenty five percent of the funds may be used as grants or technical assistance.</a:t>
            </a:r>
          </a:p>
        </p:txBody>
      </p:sp>
    </p:spTree>
    <p:extLst>
      <p:ext uri="{BB962C8B-B14F-4D97-AF65-F5344CB8AC3E}">
        <p14:creationId xmlns:p14="http://schemas.microsoft.com/office/powerpoint/2010/main" val="34387685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DA82-C238-D9A7-4F4E-CB35709D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HEEHRA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75335-1A2F-FF34-24C9-4B72AB6A4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Provides point of sale consumer rebates to enable income qualified households across the country to electrify their homes.</a:t>
            </a:r>
          </a:p>
          <a:p>
            <a:pPr lvl="1"/>
            <a:r>
              <a:rPr lang="en-US" dirty="0"/>
              <a:t>Funds will be administered by State Energy Offices</a:t>
            </a:r>
          </a:p>
          <a:p>
            <a:pPr lvl="2"/>
            <a:r>
              <a:rPr lang="en-US" dirty="0"/>
              <a:t>Iowa Energy Office</a:t>
            </a:r>
          </a:p>
          <a:p>
            <a:pPr lvl="1"/>
            <a:r>
              <a:rPr lang="en-US" dirty="0"/>
              <a:t>Voluntary</a:t>
            </a:r>
          </a:p>
          <a:p>
            <a:pPr lvl="1"/>
            <a:r>
              <a:rPr lang="en-US" dirty="0"/>
              <a:t>Covers 100% of project costs (up to $14,000) for low-income households</a:t>
            </a:r>
          </a:p>
          <a:p>
            <a:pPr lvl="1"/>
            <a:r>
              <a:rPr lang="en-US" dirty="0"/>
              <a:t>Covers 50% of project costs (up to $14,000) for moderate income households.</a:t>
            </a:r>
          </a:p>
          <a:p>
            <a:pPr lvl="2"/>
            <a:r>
              <a:rPr lang="en-US" dirty="0"/>
              <a:t>Project examples:</a:t>
            </a:r>
          </a:p>
          <a:p>
            <a:pPr lvl="3"/>
            <a:r>
              <a:rPr lang="en-US" dirty="0"/>
              <a:t>Heat Pump HVAC systems</a:t>
            </a:r>
          </a:p>
          <a:p>
            <a:pPr lvl="3"/>
            <a:r>
              <a:rPr lang="en-US" dirty="0"/>
              <a:t>Heat Pump Water Heaters</a:t>
            </a:r>
          </a:p>
          <a:p>
            <a:pPr lvl="3"/>
            <a:r>
              <a:rPr lang="en-US" dirty="0"/>
              <a:t>Upgrading circuit panels</a:t>
            </a:r>
          </a:p>
          <a:p>
            <a:pPr lvl="3"/>
            <a:r>
              <a:rPr lang="en-US" dirty="0"/>
              <a:t>Insulation and air-sealing</a:t>
            </a:r>
          </a:p>
          <a:p>
            <a:pPr lvl="1"/>
            <a:r>
              <a:rPr lang="en-US" dirty="0"/>
              <a:t> Multifamily buildings in which 50% of residents are LMI are eligible</a:t>
            </a:r>
          </a:p>
        </p:txBody>
      </p:sp>
    </p:spTree>
    <p:extLst>
      <p:ext uri="{BB962C8B-B14F-4D97-AF65-F5344CB8AC3E}">
        <p14:creationId xmlns:p14="http://schemas.microsoft.com/office/powerpoint/2010/main" val="5132253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7621-597E-9732-1A97-034FB0E3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HOPE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88CE-6F8A-7C1F-AF69-DB2C47B9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Authorizes $500 million in grants to develop training curriculums and assist companies in providing financial incentives to contractors to undertake online training to advance their capabilities to efficiently retrofit homes.</a:t>
            </a:r>
          </a:p>
          <a:p>
            <a:r>
              <a:rPr lang="en-US" sz="2000" dirty="0"/>
              <a:t>Provides $1,000 per employee rehired, up to $10,000 total, to contracting companies willing to cover the costs of training and technology upgrades needed to achieve online learning.</a:t>
            </a:r>
          </a:p>
          <a:p>
            <a:r>
              <a:rPr lang="en-US" sz="2000" dirty="0"/>
              <a:t>Provide a $1,000 stipend to contractor who complete the HOPE Training and are prepared to advance their careers and help homeowners with retrofits.</a:t>
            </a:r>
          </a:p>
        </p:txBody>
      </p:sp>
    </p:spTree>
    <p:extLst>
      <p:ext uri="{BB962C8B-B14F-4D97-AF65-F5344CB8AC3E}">
        <p14:creationId xmlns:p14="http://schemas.microsoft.com/office/powerpoint/2010/main" val="17676205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D1CB686-3167-4F49-A786-F8CA0CCE1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7728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A8F9E3-6F83-4A68-8B18-F06713A51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728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3BF79A-E597-46DC-AF89-CA569AFFB7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76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49F590-8689-4ED7-8C74-03867605D92B}"/>
              </a:ext>
            </a:extLst>
          </p:cNvPr>
          <p:cNvSpPr txBox="1"/>
          <p:nvPr/>
        </p:nvSpPr>
        <p:spPr>
          <a:xfrm>
            <a:off x="1371600" y="6133577"/>
            <a:ext cx="495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 Durham  |  Executive Director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Iowa Economic Development Authority  |  Iowa Finance Authority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FCAF17-2EF9-4B03-9F9B-30053413DA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88" y="1735214"/>
            <a:ext cx="9999023" cy="20770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273667-E544-4F97-A9CF-B71CB2E508E8}"/>
              </a:ext>
            </a:extLst>
          </p:cNvPr>
          <p:cNvSpPr txBox="1"/>
          <p:nvPr/>
        </p:nvSpPr>
        <p:spPr>
          <a:xfrm>
            <a:off x="6781799" y="6133577"/>
            <a:ext cx="4951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Brian Selinger  |  Team Leader, Iowa Energy Office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Iowa Economic Development Authority</a:t>
            </a:r>
          </a:p>
          <a:p>
            <a:pPr lvl="0" algn="ctr"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brian.selinger@iowaeda.com |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515.348.6220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15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theme/theme1.xml><?xml version="1.0" encoding="utf-8"?>
<a:theme xmlns:a="http://schemas.openxmlformats.org/drawingml/2006/main" name="1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D4E7377033654BA1E1150E753DAC58" ma:contentTypeVersion="14" ma:contentTypeDescription="Create a new document." ma:contentTypeScope="" ma:versionID="485898d6d94559f21fede064ae6a29d3">
  <xsd:schema xmlns:xsd="http://www.w3.org/2001/XMLSchema" xmlns:xs="http://www.w3.org/2001/XMLSchema" xmlns:p="http://schemas.microsoft.com/office/2006/metadata/properties" xmlns:ns2="cc260708-1200-4e1a-9524-151a3045224f" xmlns:ns3="7047d13a-3d85-4210-90f4-cf6e6b1ca963" targetNamespace="http://schemas.microsoft.com/office/2006/metadata/properties" ma:root="true" ma:fieldsID="dd1a01979caa00d344ed63303312eabf" ns2:_="" ns3:_="">
    <xsd:import namespace="cc260708-1200-4e1a-9524-151a3045224f"/>
    <xsd:import namespace="7047d13a-3d85-4210-90f4-cf6e6b1ca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60708-1200-4e1a-9524-151a30452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6cdb0c2-b311-48ea-8847-e093fd63e3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7d13a-3d85-4210-90f4-cf6e6b1ca96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db3768f2-0c08-4726-b9bb-d7c116746309}" ma:internalName="TaxCatchAll" ma:showField="CatchAllData" ma:web="7047d13a-3d85-4210-90f4-cf6e6b1ca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47d13a-3d85-4210-90f4-cf6e6b1ca963" xsi:nil="true"/>
    <lcf76f155ced4ddcb4097134ff3c332f xmlns="cc260708-1200-4e1a-9524-151a304522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3B3CD9-6122-4A80-BF26-14EEE5E8A1DC}"/>
</file>

<file path=customXml/itemProps2.xml><?xml version="1.0" encoding="utf-8"?>
<ds:datastoreItem xmlns:ds="http://schemas.openxmlformats.org/officeDocument/2006/customXml" ds:itemID="{36DF31B0-7C16-42D6-9D51-ED114A278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C42612-61CB-492E-8087-F4537CCAA778}">
  <ds:schemaRefs>
    <ds:schemaRef ds:uri="1d9aa3b6-f5fb-4571-8701-56f20689897b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d2cbfc94-a69a-4175-9de2-749d5ca1cf7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9742</TotalTime>
  <Words>557</Words>
  <Application>Microsoft Office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Arial Narrow</vt:lpstr>
      <vt:lpstr>Calibri</vt:lpstr>
      <vt:lpstr>Courier New</vt:lpstr>
      <vt:lpstr>Karla</vt:lpstr>
      <vt:lpstr>Wingdings</vt:lpstr>
      <vt:lpstr>1_IEDA_Plain</vt:lpstr>
      <vt:lpstr>1_Office Theme</vt:lpstr>
      <vt:lpstr>5_Office Theme</vt:lpstr>
      <vt:lpstr>2_Office Theme</vt:lpstr>
      <vt:lpstr>3_Office Theme</vt:lpstr>
      <vt:lpstr>6_Office Theme</vt:lpstr>
      <vt:lpstr>2_IEDA_Plain</vt:lpstr>
      <vt:lpstr>4_Office Theme</vt:lpstr>
      <vt:lpstr>PowerPoint Presentation</vt:lpstr>
      <vt:lpstr>Regional Clean Hydrogen Hubs</vt:lpstr>
      <vt:lpstr>40101 D Preventing Outages and Enhancing the Resilience of the Electric Grid</vt:lpstr>
      <vt:lpstr>40101 D Preventing Outages and Enhancing the Resilience of the Electric Grid</vt:lpstr>
      <vt:lpstr>Energy Efficiency Revolving Loan Fund Capitalization Grant Program</vt:lpstr>
      <vt:lpstr>HEEHRA</vt:lpstr>
      <vt:lpstr>HOPE Qualifications</vt:lpstr>
      <vt:lpstr>PowerPoint Presentation</vt:lpstr>
    </vt:vector>
  </TitlesOfParts>
  <Company>Iowa Economic Development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Townsend, Deb [IEDA]</dc:creator>
  <cp:lastModifiedBy>Alexis Garland</cp:lastModifiedBy>
  <cp:revision>40</cp:revision>
  <cp:lastPrinted>2019-11-05T21:59:26Z</cp:lastPrinted>
  <dcterms:created xsi:type="dcterms:W3CDTF">2018-09-25T12:55:26Z</dcterms:created>
  <dcterms:modified xsi:type="dcterms:W3CDTF">2022-11-03T15:21:07Z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0x010100AD0265D9C8320644B26F99052C4BB7A7</vt:lpwstr>
  </property>
  <property fmtid="{D5CDD505-2E9C-101B-9397-08002B2CF9AE}" pid="3" name="Order">
    <vt:r8>769400</vt:r8>
  </property>
</Properties>
</file>