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366" r:id="rId5"/>
    <p:sldId id="374" r:id="rId6"/>
    <p:sldId id="370" r:id="rId7"/>
    <p:sldId id="396" r:id="rId8"/>
    <p:sldId id="369" r:id="rId9"/>
    <p:sldId id="401" r:id="rId10"/>
    <p:sldId id="399" r:id="rId11"/>
    <p:sldId id="421" r:id="rId12"/>
    <p:sldId id="398" r:id="rId13"/>
    <p:sldId id="412" r:id="rId14"/>
    <p:sldId id="402" r:id="rId15"/>
    <p:sldId id="397" r:id="rId16"/>
    <p:sldId id="400" r:id="rId17"/>
    <p:sldId id="403" r:id="rId18"/>
    <p:sldId id="404" r:id="rId19"/>
    <p:sldId id="405" r:id="rId20"/>
    <p:sldId id="406" r:id="rId21"/>
    <p:sldId id="407" r:id="rId22"/>
    <p:sldId id="410" r:id="rId23"/>
    <p:sldId id="411" r:id="rId24"/>
    <p:sldId id="422" r:id="rId25"/>
    <p:sldId id="423" r:id="rId26"/>
    <p:sldId id="413" r:id="rId27"/>
    <p:sldId id="415" r:id="rId28"/>
    <p:sldId id="416" r:id="rId29"/>
    <p:sldId id="417" r:id="rId30"/>
    <p:sldId id="424" r:id="rId31"/>
    <p:sldId id="425" r:id="rId32"/>
    <p:sldId id="371" r:id="rId33"/>
    <p:sldId id="4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6A"/>
    <a:srgbClr val="9D1F62"/>
    <a:srgbClr val="06222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A9AEF-8432-4F02-B94A-A59A70C203E8}" v="298" dt="2022-10-11T21:07:32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9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4:27:32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24575,'18'2'0,"0"0"0,-1 2 0,1 0 0,-1 0 0,0 2 0,24 11 0,50 14 0,-26-10 0,-53-15 0,1-2 0,-1 0 0,1 0 0,0-1 0,19 2 0,39-2 0,92-7 0,-142 0 0,0 0 0,-1-1 0,0-2 0,0 0 0,0 0 0,-1-2 0,0-1 0,-1 0 0,33-25 0,-33 25 0,1 0 0,0 1 0,33-10 0,26-13 0,-62 25 0,1 1 0,-1 0 0,1 2 0,1 0 0,-1 0 0,0 2 0,1 0 0,28 1 0,-9 2 0,1 2 0,-1 2 0,37 9 0,-43-5 0,-1 2 0,34 16 0,8 2 0,1 0 0,-40-15 0,0-1 0,1-2 0,48 10 0,-6-9 0,152 4 0,-208-16 0,7 1 0,0-2 0,-1 0 0,1-2 0,-1-1 0,39-11 0,160-42 0,-50 22 0,-72 18 0,-64 11 0,-1 3 0,64 1 0,-63 2 0,0-1 0,60-9 0,-24-6 0,-14 3 0,0 2 0,0 2 0,72 1 0,-116 8 0,0 1 0,-1 1 0,1 0 0,-1 1 0,0 1 0,0 1 0,0 0 0,0 1 0,23 13 0,-12-8 0,-1-1 0,41 11 0,-41-15 0,-1 2 0,0 1 0,30 15 0,-24-10 0,1-2 0,0-1 0,1-1 0,0-2 0,0-1 0,60 4 0,23 5 0,-55-8 0,0-4 0,116-5 0,-58-2 0,-103 4 0,0-1 0,0 0 0,0-1 0,0-1 0,0-1 0,0 0 0,-1-1 0,1 0 0,-1-2 0,0 1 0,22-14 0,-18 10 0,0 0 0,0 1 0,22-5 0,-1 0 0,-1 1 0,1 2 0,79-8 0,-12 2 0,102-7 0,-152 16 0,1 2 0,0 3 0,85 8 0,-110-1 0,-1 1 0,0 1 0,-1 2 0,0 1 0,57 27 0,57 19 0,147 23 0,-127-35 0,-110-27 0,-36-13 0,0 0 0,0-2 0,24 1 0,44 7 0,-69-5 0,-1-2 0,1 0 0,0-2 0,0 0 0,0 0 0,0-2 0,0 0 0,0-2 0,0 0 0,0 0 0,-1-2 0,31-11 0,27-18 0,67-35 0,-10-11 0,-117 72 0,1 2 0,0 0 0,0 0 0,0 2 0,1 0 0,-1 1 0,23-2 0,-36 5 0,50-6 0,37-7 0,-46 7 0,-1 1 0,1 2 0,-1 2 0,46 5 0,13-2 0,-60 3-1365,-27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A4C8-8018-0545-B0DA-7D645884248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488C-DBA2-3F41-8253-03D8EDED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8E398A-0B57-104D-8DE9-4395285DE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1383" y="2157466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84" y="4658412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ED33C-7F56-FD49-8263-8F2C0D83A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603" y="6194631"/>
            <a:ext cx="2273300" cy="406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857A3F-17AC-1C41-AE88-480E23763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384" y="5315783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16C32-540C-4510-8837-80014BFAD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1843" y="-282105"/>
            <a:ext cx="7484405" cy="4911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91564" y="2049551"/>
            <a:ext cx="4523875" cy="1142831"/>
          </a:xfrm>
        </p:spPr>
        <p:txBody>
          <a:bodyPr anchor="ctr">
            <a:normAutofit/>
          </a:bodyPr>
          <a:lstStyle>
            <a:lvl1pPr algn="l">
              <a:defRPr sz="3200"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1358153" y="2049547"/>
            <a:ext cx="3703168" cy="276789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91565" y="3192378"/>
            <a:ext cx="5719783" cy="2122342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 Cras </a:t>
            </a:r>
            <a:r>
              <a:rPr lang="en-US" dirty="0" err="1"/>
              <a:t>rhoncus</a:t>
            </a:r>
            <a:r>
              <a:rPr lang="en-US" dirty="0"/>
              <a:t> massa placerat velit ullamcorper, in </a:t>
            </a:r>
            <a:r>
              <a:rPr lang="en-US" dirty="0" err="1"/>
              <a:t>ultricies</a:t>
            </a:r>
            <a:r>
              <a:rPr lang="en-US" dirty="0"/>
              <a:t> metus dapibus. Mauris cursus dapibus </a:t>
            </a:r>
            <a:r>
              <a:rPr lang="en-US" dirty="0" err="1"/>
              <a:t>nisl</a:t>
            </a:r>
            <a:r>
              <a:rPr lang="en-US" dirty="0"/>
              <a:t>. In </a:t>
            </a:r>
            <a:r>
              <a:rPr lang="en-US" dirty="0" err="1"/>
              <a:t>vehicula</a:t>
            </a:r>
            <a:r>
              <a:rPr lang="en-US" dirty="0"/>
              <a:t> gravida </a:t>
            </a:r>
            <a:r>
              <a:rPr lang="en-US" dirty="0" err="1"/>
              <a:t>pulvinar</a:t>
            </a:r>
            <a:r>
              <a:rPr lang="en-US" dirty="0"/>
              <a:t>. Ut eget </a:t>
            </a:r>
            <a:r>
              <a:rPr lang="en-US" dirty="0" err="1"/>
              <a:t>feugiat</a:t>
            </a:r>
            <a:r>
              <a:rPr lang="en-US" dirty="0"/>
              <a:t> ligula.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10578-C56F-48F4-9D0C-F8A339CB5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755925" y="2049547"/>
            <a:ext cx="4730475" cy="295101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93347" y="3192378"/>
            <a:ext cx="5719783" cy="2122342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 Cras </a:t>
            </a:r>
            <a:r>
              <a:rPr lang="en-US" dirty="0" err="1"/>
              <a:t>rhoncus</a:t>
            </a:r>
            <a:r>
              <a:rPr lang="en-US" dirty="0"/>
              <a:t> massa placerat velit ullamcorper, in </a:t>
            </a:r>
            <a:r>
              <a:rPr lang="en-US" dirty="0" err="1"/>
              <a:t>ultricies</a:t>
            </a:r>
            <a:r>
              <a:rPr lang="en-US" dirty="0"/>
              <a:t> metus dapibus. Mauris cursus dapibus </a:t>
            </a:r>
            <a:r>
              <a:rPr lang="en-US" dirty="0" err="1"/>
              <a:t>nisl</a:t>
            </a:r>
            <a:r>
              <a:rPr lang="en-US" dirty="0"/>
              <a:t>. In </a:t>
            </a:r>
            <a:r>
              <a:rPr lang="en-US" dirty="0" err="1"/>
              <a:t>vehicula</a:t>
            </a:r>
            <a:r>
              <a:rPr lang="en-US" dirty="0"/>
              <a:t> gravida </a:t>
            </a:r>
            <a:r>
              <a:rPr lang="en-US" dirty="0" err="1"/>
              <a:t>pulvinar</a:t>
            </a:r>
            <a:r>
              <a:rPr lang="en-US" dirty="0"/>
              <a:t>. Ut eget </a:t>
            </a:r>
            <a:r>
              <a:rPr lang="en-US" dirty="0" err="1"/>
              <a:t>feugiat</a:t>
            </a:r>
            <a:r>
              <a:rPr lang="en-US" dirty="0"/>
              <a:t> ligula.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793345" y="2049551"/>
            <a:ext cx="4523875" cy="1142831"/>
          </a:xfrm>
        </p:spPr>
        <p:txBody>
          <a:bodyPr anchor="ctr">
            <a:normAutofit/>
          </a:bodyPr>
          <a:lstStyle>
            <a:lvl1pPr algn="l">
              <a:defRPr sz="3200"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35ACD-80BF-44D7-B77D-0CD02FD6B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838200" y="1739181"/>
            <a:ext cx="10515600" cy="440302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B3B68-2E2D-438B-9A37-B5D1E5E23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838201" y="1739181"/>
            <a:ext cx="5138531" cy="440302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215269" y="1739181"/>
            <a:ext cx="5138531" cy="440302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EB6E51-846E-414F-AF70-AC277D97E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Slid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4787153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bg1"/>
                </a:solidFill>
              </a:r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91565" y="2410385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91565" y="3024889"/>
            <a:ext cx="5816763" cy="1083252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391565" y="4218136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391565" y="4832640"/>
            <a:ext cx="5816763" cy="1083252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391564" y="852763"/>
            <a:ext cx="4523875" cy="1142831"/>
          </a:xfrm>
        </p:spPr>
        <p:txBody>
          <a:bodyPr anchor="ctr">
            <a:normAutofit/>
          </a:bodyPr>
          <a:lstStyle>
            <a:lvl1pPr algn="l">
              <a:defRPr sz="3200"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BDC904-C209-4543-A6FE-13AF271F5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Slid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7404850" y="0"/>
            <a:ext cx="4787153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52085" y="2410385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2085" y="3024889"/>
            <a:ext cx="5816763" cy="1083252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52085" y="4218136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2085" y="4832640"/>
            <a:ext cx="5816763" cy="1083252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952085" y="852763"/>
            <a:ext cx="4523875" cy="1142831"/>
          </a:xfrm>
        </p:spPr>
        <p:txBody>
          <a:bodyPr anchor="ctr">
            <a:normAutofit/>
          </a:bodyPr>
          <a:lstStyle>
            <a:lvl1pPr algn="l">
              <a:defRPr sz="3200"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FFD3E-95FD-C74D-90B7-340ACA65E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995" y="6399965"/>
            <a:ext cx="520700" cy="40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ph Content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367" y="6347015"/>
            <a:ext cx="269719" cy="311525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56511" y="4024274"/>
            <a:ext cx="8312727" cy="367618"/>
          </a:xfrm>
        </p:spPr>
        <p:txBody>
          <a:bodyPr anchor="ctr"/>
          <a:lstStyle>
            <a:lvl1pPr algn="ctr">
              <a:defRPr sz="20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856511" y="4391892"/>
            <a:ext cx="8312727" cy="1083252"/>
          </a:xfrm>
        </p:spPr>
        <p:txBody>
          <a:bodyPr/>
          <a:lstStyle>
            <a:lvl1pPr algn="ctr">
              <a:lnSpc>
                <a:spcPct val="150000"/>
              </a:lnSpc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856511" y="2250892"/>
            <a:ext cx="8312727" cy="367618"/>
          </a:xfrm>
        </p:spPr>
        <p:txBody>
          <a:bodyPr anchor="ctr"/>
          <a:lstStyle>
            <a:lvl1pPr algn="ctr">
              <a:defRPr sz="20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856511" y="2618510"/>
            <a:ext cx="8312727" cy="1083252"/>
          </a:xfrm>
        </p:spPr>
        <p:txBody>
          <a:bodyPr/>
          <a:lstStyle>
            <a:lvl1pPr algn="ctr">
              <a:lnSpc>
                <a:spcPct val="150000"/>
              </a:lnSpc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tincidunt</a:t>
            </a:r>
            <a:r>
              <a:rPr lang="en-US" dirty="0"/>
              <a:t> sit amet </a:t>
            </a:r>
            <a:r>
              <a:rPr lang="en-US" dirty="0" err="1"/>
              <a:t>est</a:t>
            </a:r>
            <a:r>
              <a:rPr lang="en-US" dirty="0"/>
              <a:t> laoreet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eget metus vitae mauris mattis </a:t>
            </a:r>
            <a:r>
              <a:rPr lang="en-US" dirty="0" err="1"/>
              <a:t>suscipit</a:t>
            </a:r>
            <a:r>
              <a:rPr lang="en-US" dirty="0"/>
              <a:t> et in </a:t>
            </a:r>
            <a:r>
              <a:rPr lang="en-US" dirty="0" err="1"/>
              <a:t>nulla</a:t>
            </a:r>
            <a:r>
              <a:rPr lang="en-US" dirty="0"/>
              <a:t>. Aliquam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convallis. </a:t>
            </a:r>
            <a:r>
              <a:rPr lang="en-US" dirty="0" err="1"/>
              <a:t>Curabitur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metus, eget </a:t>
            </a:r>
            <a:r>
              <a:rPr lang="en-US" dirty="0" err="1"/>
              <a:t>rhoncus</a:t>
            </a:r>
            <a:r>
              <a:rPr lang="en-US" dirty="0"/>
              <a:t> dui.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quam, et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suscipit</a:t>
            </a:r>
            <a:r>
              <a:rPr lang="en-US" dirty="0"/>
              <a:t> a.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lacus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FB6D3B-E74D-489E-9831-AF19E79A7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Solid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bg1"/>
                </a:solidFill>
              </a:r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E94B0-1A0C-1F4A-956A-530B23386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995" y="6399965"/>
            <a:ext cx="520700" cy="406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CE8A23-DECD-AC4A-951C-34403F545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6325" y="5184989"/>
            <a:ext cx="5816763" cy="614507"/>
          </a:xfrm>
        </p:spPr>
        <p:txBody>
          <a:bodyPr/>
          <a:lstStyle>
            <a:lvl1pPr algn="l">
              <a:defRPr sz="1600" b="1" spc="151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C4FA85-5385-FE42-98E6-0B32D1CBF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6327" y="1269252"/>
            <a:ext cx="5645727" cy="3583224"/>
          </a:xfrm>
        </p:spPr>
        <p:txBody>
          <a:bodyPr>
            <a:normAutofit/>
          </a:bodyPr>
          <a:lstStyle>
            <a:lvl1pPr algn="l">
              <a:defRPr sz="48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“Quote goes here lorem ipsum dolor sit amet.”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7CD82-23C1-450C-94E8-1A8FF486F2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132" y="1762568"/>
            <a:ext cx="5113389" cy="3355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Varied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bg1"/>
                </a:solidFill>
              </a:r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CE8A23-DECD-AC4A-951C-34403F545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6325" y="5184989"/>
            <a:ext cx="5816763" cy="614507"/>
          </a:xfrm>
        </p:spPr>
        <p:txBody>
          <a:bodyPr/>
          <a:lstStyle>
            <a:lvl1pPr algn="l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C4FA85-5385-FE42-98E6-0B32D1CBF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6327" y="1269252"/>
            <a:ext cx="5645727" cy="3583224"/>
          </a:xfrm>
        </p:spPr>
        <p:txBody>
          <a:bodyPr>
            <a:normAutofit/>
          </a:bodyPr>
          <a:lstStyle>
            <a:lvl1pPr algn="l">
              <a:defRPr sz="4800" b="1" i="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“Quote goes here lorem ipsum dolor sit amet.”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3B3B4-C76B-4AF6-B8E1-B584820CA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56" y="1775884"/>
            <a:ext cx="5082654" cy="3337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54DF1-D162-4C1E-BC77-3B7984BC9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3" y="1882588"/>
            <a:ext cx="3330575" cy="4101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24085" y="1882588"/>
            <a:ext cx="3330575" cy="4101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016597" y="1882588"/>
            <a:ext cx="3330575" cy="4101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838203" y="1882588"/>
            <a:ext cx="3330575" cy="26098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424085" y="1882588"/>
            <a:ext cx="3330575" cy="26098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8016597" y="1882588"/>
            <a:ext cx="3330575" cy="26098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3379" y="4684342"/>
            <a:ext cx="2922876" cy="450187"/>
          </a:xfrm>
        </p:spPr>
        <p:txBody>
          <a:bodyPr anchor="ctr"/>
          <a:lstStyle>
            <a:lvl1pPr algn="ctr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3379" y="5298849"/>
            <a:ext cx="2922876" cy="54777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86287" y="4684342"/>
            <a:ext cx="2922876" cy="450187"/>
          </a:xfrm>
        </p:spPr>
        <p:txBody>
          <a:bodyPr anchor="ctr"/>
          <a:lstStyle>
            <a:lvl1pPr algn="ctr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86287" y="5298849"/>
            <a:ext cx="2922876" cy="54777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216179" y="4684342"/>
            <a:ext cx="2922876" cy="450187"/>
          </a:xfrm>
        </p:spPr>
        <p:txBody>
          <a:bodyPr anchor="ctr"/>
          <a:lstStyle>
            <a:lvl1pPr algn="ctr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216179" y="5298849"/>
            <a:ext cx="2922876" cy="54777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9940B3-3C63-4CE8-A4C0-973EF69B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5E18E3-400B-4569-BA7B-F8A0DA95F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1383" y="2157466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84" y="4658412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ED33C-7F56-FD49-8263-8F2C0D83A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603" y="6194631"/>
            <a:ext cx="2273300" cy="406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857A3F-17AC-1C41-AE88-480E23763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384" y="5315783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986A-98DC-4923-B9B0-88B837E993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8966" y="-256623"/>
            <a:ext cx="7287282" cy="47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1383" y="2157466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84" y="4658412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857A3F-17AC-1C41-AE88-480E23763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384" y="5315783"/>
            <a:ext cx="5816763" cy="614507"/>
          </a:xfrm>
        </p:spPr>
        <p:txBody>
          <a:bodyPr anchor="ctr"/>
          <a:lstStyle>
            <a:lvl1pPr algn="l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16C32-540C-4510-8837-80014BFAD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1843" y="-282105"/>
            <a:ext cx="7484405" cy="4911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6DB3D-AB27-4615-9FB5-78A2B172EC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03" y="6225256"/>
            <a:ext cx="2276856" cy="3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146550"/>
            <a:ext cx="3941685" cy="27114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125159" y="4146550"/>
            <a:ext cx="3941685" cy="27114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250316" y="4146550"/>
            <a:ext cx="3941685" cy="27114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bg1"/>
                </a:solidFill>
              </a:r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2" y="1690688"/>
            <a:ext cx="9254548" cy="139440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Cras ut metus ac justo tempor commodo. Nullam eget lectus vel elit blandit porttitor.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justo eget mi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id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purus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lacinia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ac justo at, aliquet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purus.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519CC-0EC8-EC44-B364-C47B7EEF8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995" y="6399965"/>
            <a:ext cx="520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 w Sub-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367" y="6347015"/>
            <a:ext cx="269719" cy="3115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958089"/>
            <a:ext cx="10515600" cy="4207184"/>
          </a:xfrm>
        </p:spPr>
        <p:txBody>
          <a:bodyPr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800089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/>
            </a:lvl2pPr>
            <a:lvl3pPr marL="1257277" indent="-342900" algn="l">
              <a:buFont typeface="Courier New" panose="02070309020205020404" pitchFamily="49" charset="0"/>
              <a:buChar char="o"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271A5-1E79-4357-8965-CA22FFCE10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724033" y="2685384"/>
            <a:ext cx="1411288" cy="115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292421" y="2685384"/>
            <a:ext cx="1411288" cy="115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860809" y="2685384"/>
            <a:ext cx="1411288" cy="115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11124" y="3843973"/>
            <a:ext cx="2077749" cy="614507"/>
          </a:xfrm>
        </p:spPr>
        <p:txBody>
          <a:bodyPr anchor="ctr"/>
          <a:lstStyle>
            <a:lvl1pPr algn="ctr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124" y="4458480"/>
            <a:ext cx="2077749" cy="74771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32652" y="3843973"/>
            <a:ext cx="2077749" cy="614507"/>
          </a:xfrm>
        </p:spPr>
        <p:txBody>
          <a:bodyPr anchor="ctr"/>
          <a:lstStyle>
            <a:lvl1pPr algn="ctr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32652" y="4458480"/>
            <a:ext cx="2077749" cy="74771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23452" y="3843973"/>
            <a:ext cx="2077749" cy="614507"/>
          </a:xfrm>
        </p:spPr>
        <p:txBody>
          <a:bodyPr anchor="ctr"/>
          <a:lstStyle>
            <a:lvl1pPr algn="ctr">
              <a:defRPr sz="1600" b="1" spc="151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23452" y="4458480"/>
            <a:ext cx="2077749" cy="747713"/>
          </a:xfrm>
        </p:spPr>
        <p:txBody>
          <a:bodyPr/>
          <a:lstStyle>
            <a:lvl1pPr algn="ctr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00C4F5-DCB3-4EEC-9255-916D979A3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379070" y="2333915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9070" y="2671746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79070" y="3520326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379070" y="3858157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379070" y="4736458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379070" y="5074289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76817" y="2333915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976817" y="3525143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76817" y="4736458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7869818" y="2333915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869818" y="2671746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869818" y="3520326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869818" y="3858157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869818" y="4736458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7869818" y="5074289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467563" y="2333915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467563" y="3525143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6467563" y="4736458"/>
            <a:ext cx="1073175" cy="881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E6761D-756C-40B0-A57A-EB2B75BAF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Slid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939260"/>
            <a:ext cx="3162531" cy="4918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4238581" y="1939260"/>
            <a:ext cx="3162531" cy="236380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4238581" y="4510528"/>
            <a:ext cx="3162531" cy="236380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869818" y="2333915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69818" y="2671746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69818" y="3520326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69818" y="3858157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69818" y="4736458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69818" y="5074289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9826BF-90B4-4306-AB14-19232D8D1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Slid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4790889" y="1939260"/>
            <a:ext cx="3162531" cy="4918743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8191269" y="1939260"/>
            <a:ext cx="3162531" cy="2363803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8191269" y="4510528"/>
            <a:ext cx="3162531" cy="2363803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0109" y="648005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1DA29B-352E-0D41-86B8-5D259B9EEF01}" type="slidenum">
              <a:rPr lang="en-US" sz="1000" b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‹#›</a:t>
            </a:fld>
            <a:endParaRPr lang="en-US" sz="1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2" y="2333915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2" y="2671746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27582" y="3520326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7582" y="3858157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7582" y="4736458"/>
            <a:ext cx="3483985" cy="340426"/>
          </a:xfrm>
        </p:spPr>
        <p:txBody>
          <a:bodyPr anchor="ctr"/>
          <a:lstStyle>
            <a:lvl1pPr algn="l">
              <a:defRPr sz="1600" b="1" spc="151" baseline="0">
                <a:solidFill>
                  <a:srgbClr val="9D1F6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2" y="5074289"/>
            <a:ext cx="3483985" cy="540470"/>
          </a:xfrm>
        </p:spPr>
        <p:txBody>
          <a:bodyPr/>
          <a:lstStyle>
            <a:lvl1pPr algn="l">
              <a:defRPr sz="1400" b="0" spc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here lorem ipsum dolor sit amet.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justo eget.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 i="0" spc="0" baseline="0">
                <a:solidFill>
                  <a:srgbClr val="13406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2F006D-25A7-4FE7-ABBF-08552D931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290" y="6427073"/>
            <a:ext cx="422601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4" r:id="rId2"/>
    <p:sldLayoutId id="2147483693" r:id="rId3"/>
    <p:sldLayoutId id="2147483650" r:id="rId4"/>
    <p:sldLayoutId id="2147483695" r:id="rId5"/>
    <p:sldLayoutId id="2147483658" r:id="rId6"/>
    <p:sldLayoutId id="2147483688" r:id="rId7"/>
    <p:sldLayoutId id="2147483655" r:id="rId8"/>
    <p:sldLayoutId id="2147483661" r:id="rId9"/>
    <p:sldLayoutId id="2147483659" r:id="rId10"/>
    <p:sldLayoutId id="2147483673" r:id="rId11"/>
    <p:sldLayoutId id="2147483678" r:id="rId12"/>
    <p:sldLayoutId id="2147483689" r:id="rId13"/>
    <p:sldLayoutId id="2147483662" r:id="rId14"/>
    <p:sldLayoutId id="2147483663" r:id="rId15"/>
    <p:sldLayoutId id="2147483664" r:id="rId16"/>
    <p:sldLayoutId id="2147483683" r:id="rId17"/>
    <p:sldLayoutId id="2147483692" r:id="rId18"/>
    <p:sldLayoutId id="2147483684" r:id="rId19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3406A"/>
          </a:solidFill>
          <a:latin typeface="+mj-lt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319" y="778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Introduction to GEBs and GEB Controls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1384" y="4658412"/>
            <a:ext cx="6396806" cy="61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2022 Iowa Energy Summit</a:t>
            </a:r>
          </a:p>
          <a:p>
            <a:r>
              <a:rPr lang="en-US" dirty="0"/>
              <a:t>Altoona, Iowa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7D6F5-63F5-8041-8BC0-A85FB9B37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383" y="5315780"/>
            <a:ext cx="5816763" cy="614507"/>
          </a:xfrm>
        </p:spPr>
        <p:txBody>
          <a:bodyPr anchor="ctr"/>
          <a:lstStyle>
            <a:lvl1pPr algn="l">
              <a:defRPr sz="1600" b="1" spc="15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11/09/2022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8E34FA-3B11-509F-9928-420B813766D0}"/>
              </a:ext>
            </a:extLst>
          </p:cNvPr>
          <p:cNvSpPr txBox="1">
            <a:spLocks/>
          </p:cNvSpPr>
          <p:nvPr/>
        </p:nvSpPr>
        <p:spPr>
          <a:xfrm>
            <a:off x="2617455" y="3717684"/>
            <a:ext cx="6396806" cy="614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kern="1200" spc="15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Xiaohui “Joe” Zhou, PhD, PE, CEM</a:t>
            </a:r>
          </a:p>
          <a:p>
            <a:pPr algn="ctr"/>
            <a:r>
              <a:rPr lang="en-US" dirty="0"/>
              <a:t>Director of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71309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191CC-92E5-410C-BC9E-419ADAE3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GEB Controls</a:t>
            </a:r>
          </a:p>
        </p:txBody>
      </p:sp>
    </p:spTree>
    <p:extLst>
      <p:ext uri="{BB962C8B-B14F-4D97-AF65-F5344CB8AC3E}">
        <p14:creationId xmlns:p14="http://schemas.microsoft.com/office/powerpoint/2010/main" val="331493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DER Control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50982-C094-5C9D-A89E-87B9177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1" y="2008808"/>
            <a:ext cx="6312311" cy="447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C4014-0AFD-8C59-6B2A-2BAC119F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72" y="1944789"/>
            <a:ext cx="5061012" cy="4534183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AAC1353-121B-04D7-F754-4E19BFA56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9479" y="1502793"/>
            <a:ext cx="1895939" cy="849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D1F62"/>
                </a:solidFill>
              </a:rPr>
              <a:t>Integrated</a:t>
            </a:r>
            <a:endParaRPr lang="en-US" dirty="0">
              <a:solidFill>
                <a:srgbClr val="9D1F62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C45288D-F77F-65CA-BB34-17FF1649AC0D}"/>
              </a:ext>
            </a:extLst>
          </p:cNvPr>
          <p:cNvSpPr txBox="1">
            <a:spLocks/>
          </p:cNvSpPr>
          <p:nvPr/>
        </p:nvSpPr>
        <p:spPr>
          <a:xfrm>
            <a:off x="8046585" y="1492148"/>
            <a:ext cx="1895939" cy="84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9D1F62"/>
                </a:solidFill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13934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DC198-E3FE-454F-979A-7FD5A153E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58089"/>
            <a:ext cx="4942668" cy="420718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 multiple DERs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subsystem may have its own standards/protocols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Two-way communication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utility ADR signals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Respond with feedback info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GEB Control Platform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24CB44-26A7-7649-4992-9AAC2E5BB6D7}"/>
              </a:ext>
            </a:extLst>
          </p:cNvPr>
          <p:cNvSpPr txBox="1">
            <a:spLocks/>
          </p:cNvSpPr>
          <p:nvPr/>
        </p:nvSpPr>
        <p:spPr>
          <a:xfrm>
            <a:off x="6411132" y="1893206"/>
            <a:ext cx="4942668" cy="4207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and Control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Brain of a GEB building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optimize DERs based on multiple objectives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Highest utility incentives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Minimal carbon impact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Minimal energy use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Highest demand reduction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Acceptable comfort levels</a:t>
            </a:r>
          </a:p>
          <a:p>
            <a:pPr lvl="2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A1715-C369-0265-C0BE-C4BB0943DD0B}"/>
              </a:ext>
            </a:extLst>
          </p:cNvPr>
          <p:cNvSpPr/>
          <p:nvPr/>
        </p:nvSpPr>
        <p:spPr>
          <a:xfrm>
            <a:off x="2631412" y="5101559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Connected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E67E9-EBDD-9003-BDAD-3D9A4A23F991}"/>
              </a:ext>
            </a:extLst>
          </p:cNvPr>
          <p:cNvSpPr/>
          <p:nvPr/>
        </p:nvSpPr>
        <p:spPr>
          <a:xfrm>
            <a:off x="9622065" y="394997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Flexible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C2CF5-45AF-8D9A-A61F-6EB7128CDA16}"/>
              </a:ext>
            </a:extLst>
          </p:cNvPr>
          <p:cNvSpPr/>
          <p:nvPr/>
        </p:nvSpPr>
        <p:spPr>
          <a:xfrm>
            <a:off x="10008919" y="2071112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992DF-69C2-70AA-B528-7FDB1D9DD51B}"/>
              </a:ext>
            </a:extLst>
          </p:cNvPr>
          <p:cNvSpPr/>
          <p:nvPr/>
        </p:nvSpPr>
        <p:spPr>
          <a:xfrm>
            <a:off x="2775424" y="1609447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Connected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GEB Control Platform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0D5AAD-B59B-AD0D-3C32-8A173EE8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6" y="1586342"/>
            <a:ext cx="10515600" cy="50870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5BF26C-DA2D-FC42-DD66-DC1AB0037088}"/>
              </a:ext>
            </a:extLst>
          </p:cNvPr>
          <p:cNvSpPr/>
          <p:nvPr/>
        </p:nvSpPr>
        <p:spPr>
          <a:xfrm>
            <a:off x="1982708" y="4763114"/>
            <a:ext cx="1819746" cy="1828800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E8B72-D421-3B33-0F44-9298B706DC1B}"/>
              </a:ext>
            </a:extLst>
          </p:cNvPr>
          <p:cNvSpPr/>
          <p:nvPr/>
        </p:nvSpPr>
        <p:spPr>
          <a:xfrm>
            <a:off x="340667" y="5475643"/>
            <a:ext cx="1208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22E366-4D61-312E-6B93-C8D38E06E8FE}"/>
              </a:ext>
            </a:extLst>
          </p:cNvPr>
          <p:cNvCxnSpPr/>
          <p:nvPr/>
        </p:nvCxnSpPr>
        <p:spPr>
          <a:xfrm>
            <a:off x="1409350" y="5796793"/>
            <a:ext cx="7382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GEB Control Software Options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14C02-699F-8C54-5BEE-94865EEC5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1690692"/>
            <a:ext cx="6577669" cy="465977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Open-source platform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Eclipse VOLTTRON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Proprietary, commercial software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Prescriptive Data -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Nantum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Kinetic Buildings – Synapse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Others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DERMS (not GEB Control)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Energy Resource Management System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Utility-side control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8C73F-2E5D-D0DE-6484-7F649D5B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31" y="4281800"/>
            <a:ext cx="4685169" cy="2494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212BC-2E11-C34D-43D0-DE9C3CDD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88" y="1512922"/>
            <a:ext cx="4560496" cy="24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VOLTTRON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106D0F-2EB7-EEB3-1512-960AE5169B45}"/>
              </a:ext>
            </a:extLst>
          </p:cNvPr>
          <p:cNvSpPr txBox="1">
            <a:spLocks/>
          </p:cNvSpPr>
          <p:nvPr/>
        </p:nvSpPr>
        <p:spPr>
          <a:xfrm>
            <a:off x="5857155" y="3748672"/>
            <a:ext cx="255578" cy="565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4E8E-61D5-1160-B0D6-C53A6D75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56" y="1326847"/>
            <a:ext cx="7439224" cy="50536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991122F-618B-EF09-110D-F00D6CB755E8}"/>
              </a:ext>
            </a:extLst>
          </p:cNvPr>
          <p:cNvSpPr/>
          <p:nvPr/>
        </p:nvSpPr>
        <p:spPr>
          <a:xfrm>
            <a:off x="4570156" y="3078849"/>
            <a:ext cx="1249815" cy="82562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C84BD4-A41F-3A96-BBF9-1B6FDFAC1F54}"/>
              </a:ext>
            </a:extLst>
          </p:cNvPr>
          <p:cNvSpPr/>
          <p:nvPr/>
        </p:nvSpPr>
        <p:spPr>
          <a:xfrm>
            <a:off x="6778351" y="2519556"/>
            <a:ext cx="1145220" cy="55929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952EB-12ED-312A-6FE3-66F0BAF1FB8B}"/>
              </a:ext>
            </a:extLst>
          </p:cNvPr>
          <p:cNvSpPr/>
          <p:nvPr/>
        </p:nvSpPr>
        <p:spPr>
          <a:xfrm>
            <a:off x="6921939" y="4652409"/>
            <a:ext cx="1102743" cy="59697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23466-CB20-695E-DB58-E99EED987E90}"/>
              </a:ext>
            </a:extLst>
          </p:cNvPr>
          <p:cNvSpPr txBox="1"/>
          <p:nvPr/>
        </p:nvSpPr>
        <p:spPr>
          <a:xfrm>
            <a:off x="7988208" y="465240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70E076-E7E8-8D3F-2808-1BD069CCA226}"/>
              </a:ext>
            </a:extLst>
          </p:cNvPr>
          <p:cNvSpPr txBox="1"/>
          <p:nvPr/>
        </p:nvSpPr>
        <p:spPr>
          <a:xfrm>
            <a:off x="4325064" y="386712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CC3F8-7981-A60D-A36F-9C808DD2E9D9}"/>
              </a:ext>
            </a:extLst>
          </p:cNvPr>
          <p:cNvSpPr txBox="1"/>
          <p:nvPr/>
        </p:nvSpPr>
        <p:spPr>
          <a:xfrm>
            <a:off x="6328091" y="207307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Optimization and 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C8B04-D791-0B94-C0DC-3FCBBB2976D0}"/>
              </a:ext>
            </a:extLst>
          </p:cNvPr>
          <p:cNvSpPr txBox="1"/>
          <p:nvPr/>
        </p:nvSpPr>
        <p:spPr>
          <a:xfrm>
            <a:off x="4142839" y="6567338"/>
            <a:ext cx="329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Pacific Northwest National Lab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01D8F-3D8F-7A84-0258-9B49F0138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627" y="1477442"/>
            <a:ext cx="3799437" cy="465977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VOLTTRON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Linux-based software platform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Enables secure coordination of building energy loads and distributed energy resources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Initially developed by PNNL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Open-source, publicly available from 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Slipstream GEB Platform Architecture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D4A9-22D9-48BD-82B0-A1736E09D6FC}"/>
              </a:ext>
            </a:extLst>
          </p:cNvPr>
          <p:cNvSpPr txBox="1">
            <a:spLocks/>
          </p:cNvSpPr>
          <p:nvPr/>
        </p:nvSpPr>
        <p:spPr>
          <a:xfrm>
            <a:off x="3911633" y="4425316"/>
            <a:ext cx="256355" cy="564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115F07-183F-E3CF-05E9-86E339D7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76" y="1323764"/>
            <a:ext cx="5818635" cy="55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F1A7C-E13C-6FFE-2BDC-C54B7B64F1EB}"/>
              </a:ext>
            </a:extLst>
          </p:cNvPr>
          <p:cNvSpPr/>
          <p:nvPr/>
        </p:nvSpPr>
        <p:spPr>
          <a:xfrm>
            <a:off x="5827758" y="2742782"/>
            <a:ext cx="2001116" cy="22475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HVAC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E37BFE-85B6-F747-7C2E-81D1715BC876}"/>
              </a:ext>
            </a:extLst>
          </p:cNvPr>
          <p:cNvSpPr/>
          <p:nvPr/>
        </p:nvSpPr>
        <p:spPr>
          <a:xfrm>
            <a:off x="8074854" y="2683561"/>
            <a:ext cx="910230" cy="946614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B666EF-E177-C5B5-5556-3CF6490B2526}"/>
              </a:ext>
            </a:extLst>
          </p:cNvPr>
          <p:cNvSpPr/>
          <p:nvPr/>
        </p:nvSpPr>
        <p:spPr>
          <a:xfrm>
            <a:off x="7822812" y="4078267"/>
            <a:ext cx="1311843" cy="946614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Plug Loads</a:t>
            </a:r>
          </a:p>
          <a:p>
            <a:pPr algn="ctr"/>
            <a:endParaRPr lang="en-US" sz="1600" b="1" dirty="0"/>
          </a:p>
          <a:p>
            <a:pPr algn="ctr"/>
            <a:endParaRPr lang="en-US" sz="1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C8768F-6F09-A7BE-53F9-292216813AB2}"/>
              </a:ext>
            </a:extLst>
          </p:cNvPr>
          <p:cNvSpPr/>
          <p:nvPr/>
        </p:nvSpPr>
        <p:spPr>
          <a:xfrm>
            <a:off x="4863483" y="3774959"/>
            <a:ext cx="967206" cy="1300903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733E6D-A3F6-F4DD-2595-F5F079D6ECF0}"/>
              </a:ext>
            </a:extLst>
          </p:cNvPr>
          <p:cNvSpPr/>
          <p:nvPr/>
        </p:nvSpPr>
        <p:spPr>
          <a:xfrm>
            <a:off x="3713556" y="5313850"/>
            <a:ext cx="967206" cy="130090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ADR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ACC2D0-1FE9-F8D2-5025-06F9FC1C3D3F}"/>
              </a:ext>
            </a:extLst>
          </p:cNvPr>
          <p:cNvSpPr/>
          <p:nvPr/>
        </p:nvSpPr>
        <p:spPr>
          <a:xfrm>
            <a:off x="7163028" y="5555629"/>
            <a:ext cx="967206" cy="1300903"/>
          </a:xfrm>
          <a:prstGeom prst="roundRect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Aggre-gation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D61E97-FCA0-D07D-DE42-5756EC70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1" y="4346538"/>
            <a:ext cx="1143000" cy="6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DDFCCA-CFE4-E8E9-5DD9-36554408EA9D}"/>
              </a:ext>
            </a:extLst>
          </p:cNvPr>
          <p:cNvCxnSpPr/>
          <p:nvPr/>
        </p:nvCxnSpPr>
        <p:spPr>
          <a:xfrm flipH="1">
            <a:off x="3261511" y="3937368"/>
            <a:ext cx="787400" cy="48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8B8559-375E-ED23-7ADE-F5AE29FC97EE}"/>
              </a:ext>
            </a:extLst>
          </p:cNvPr>
          <p:cNvSpPr txBox="1"/>
          <p:nvPr/>
        </p:nvSpPr>
        <p:spPr>
          <a:xfrm>
            <a:off x="738232" y="5075862"/>
            <a:ext cx="207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industrial-grade computer with VOLTTRON installed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8C8927-5414-899F-9A8B-41A10A843C1D}"/>
              </a:ext>
            </a:extLst>
          </p:cNvPr>
          <p:cNvCxnSpPr/>
          <p:nvPr/>
        </p:nvCxnSpPr>
        <p:spPr>
          <a:xfrm flipV="1">
            <a:off x="2399251" y="5024881"/>
            <a:ext cx="134224" cy="36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Slipstream GEB Platform Components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66FB336-B036-58B6-0A2A-9F82F2B8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9" y="4319111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89991E9-14E4-6DFB-E3F5-6C217F71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09" y="4331811"/>
            <a:ext cx="13430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59C49C2-C387-4F3B-CEAE-0CA7F6F0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09" y="1677511"/>
            <a:ext cx="30384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0B9271-152B-36B5-04A1-CECB1F2A004C}"/>
              </a:ext>
            </a:extLst>
          </p:cNvPr>
          <p:cNvSpPr txBox="1"/>
          <p:nvPr/>
        </p:nvSpPr>
        <p:spPr>
          <a:xfrm>
            <a:off x="6575715" y="3482022"/>
            <a:ext cx="2535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Building HVAC Control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0C75D-936E-9294-7F01-4FE8A44DD7A5}"/>
              </a:ext>
            </a:extLst>
          </p:cNvPr>
          <p:cNvSpPr txBox="1"/>
          <p:nvPr/>
        </p:nvSpPr>
        <p:spPr>
          <a:xfrm>
            <a:off x="2969312" y="6119336"/>
            <a:ext cx="199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BERT Smart Plug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432B7-8E2D-11C2-41E1-E1C2B40CABA4}"/>
              </a:ext>
            </a:extLst>
          </p:cNvPr>
          <p:cNvSpPr txBox="1"/>
          <p:nvPr/>
        </p:nvSpPr>
        <p:spPr>
          <a:xfrm>
            <a:off x="6575715" y="6128861"/>
            <a:ext cx="199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Solar PV Inverter</a:t>
            </a:r>
            <a:endParaRPr lang="en-US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D959A6F-471D-22BC-E2B1-DB819139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31" y="1943179"/>
            <a:ext cx="2495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62372E-3096-78DA-8790-FA573E8F2055}"/>
              </a:ext>
            </a:extLst>
          </p:cNvPr>
          <p:cNvSpPr txBox="1"/>
          <p:nvPr/>
        </p:nvSpPr>
        <p:spPr>
          <a:xfrm>
            <a:off x="2348599" y="3449756"/>
            <a:ext cx="3022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Computer with VOLTTRON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2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Slipstream GEB Platform User Interface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62126-6D16-50F1-C985-E2DFF4F3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50" y="1360522"/>
            <a:ext cx="7892050" cy="550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4FF72-28CC-336E-F3E5-4F4E623FABA8}"/>
              </a:ext>
            </a:extLst>
          </p:cNvPr>
          <p:cNvSpPr txBox="1"/>
          <p:nvPr/>
        </p:nvSpPr>
        <p:spPr>
          <a:xfrm>
            <a:off x="5814108" y="2951571"/>
            <a:ext cx="1175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OA Temp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3A836-25AE-6484-7803-008B0F08BB6C}"/>
              </a:ext>
            </a:extLst>
          </p:cNvPr>
          <p:cNvSpPr txBox="1"/>
          <p:nvPr/>
        </p:nvSpPr>
        <p:spPr>
          <a:xfrm>
            <a:off x="9764040" y="2957629"/>
            <a:ext cx="14284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Main Power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58006-4B7F-097B-AE4A-6A045E6E227C}"/>
              </a:ext>
            </a:extLst>
          </p:cNvPr>
          <p:cNvSpPr txBox="1"/>
          <p:nvPr/>
        </p:nvSpPr>
        <p:spPr>
          <a:xfrm>
            <a:off x="5721831" y="4298491"/>
            <a:ext cx="1267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PV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FFD1D-D300-0CC6-785B-3BAB5DB98A05}"/>
              </a:ext>
            </a:extLst>
          </p:cNvPr>
          <p:cNvSpPr txBox="1"/>
          <p:nvPr/>
        </p:nvSpPr>
        <p:spPr>
          <a:xfrm>
            <a:off x="9764040" y="6372655"/>
            <a:ext cx="1428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RTU Power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028B91E-F9CA-FB90-E499-DCE5F565C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627" y="1477442"/>
            <a:ext cx="3799437" cy="465977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Grafana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web-based visualization tool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source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Configurable and flexible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Connected to Slipstream GEB database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Data - </a:t>
            </a:r>
            <a:r>
              <a:rPr lang="en-US" dirty="0" err="1"/>
              <a:t>Nantum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FFF7-1342-6557-6788-A07FFAA5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17" y="2424419"/>
            <a:ext cx="6339693" cy="3467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0D414-EEDD-7D1D-8D7B-1EED2265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47" y="2420857"/>
            <a:ext cx="5101130" cy="35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256" y="796975"/>
            <a:ext cx="4523875" cy="1142831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5" y="1635434"/>
            <a:ext cx="3679287" cy="367928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F6932-D263-64EF-77FE-A3B629273C59}"/>
              </a:ext>
            </a:extLst>
          </p:cNvPr>
          <p:cNvSpPr txBox="1">
            <a:spLocks/>
          </p:cNvSpPr>
          <p:nvPr/>
        </p:nvSpPr>
        <p:spPr>
          <a:xfrm>
            <a:off x="5502126" y="2149027"/>
            <a:ext cx="4864135" cy="3749871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600" dirty="0">
                <a:solidFill>
                  <a:schemeClr val="accent1"/>
                </a:solidFill>
              </a:rPr>
              <a:t>Mission-driven non-profit located in Madison, WI.</a:t>
            </a:r>
          </a:p>
          <a:p>
            <a:pPr marL="571500" indent="-571500"/>
            <a:endParaRPr lang="en-US" sz="2600" dirty="0">
              <a:solidFill>
                <a:schemeClr val="accent1"/>
              </a:solidFill>
            </a:endParaRPr>
          </a:p>
          <a:p>
            <a:pPr marL="571500" indent="-571500">
              <a:spcAft>
                <a:spcPts val="1200"/>
              </a:spcAft>
            </a:pPr>
            <a:r>
              <a:rPr lang="en-US" sz="2600" dirty="0">
                <a:solidFill>
                  <a:schemeClr val="accent1"/>
                </a:solidFill>
              </a:rPr>
              <a:t>Accelerating climate solutions. For everyone.</a:t>
            </a:r>
          </a:p>
          <a:p>
            <a:pPr marL="571500" indent="-571500">
              <a:spcAft>
                <a:spcPts val="1200"/>
              </a:spcAft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71500" indent="-571500">
              <a:spcAft>
                <a:spcPts val="1200"/>
              </a:spcAft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Nationally recognized technical leadership.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A2ECD-2593-1266-F245-0454092F5C49}"/>
              </a:ext>
            </a:extLst>
          </p:cNvPr>
          <p:cNvSpPr txBox="1"/>
          <p:nvPr/>
        </p:nvSpPr>
        <p:spPr>
          <a:xfrm>
            <a:off x="4817378" y="6060917"/>
            <a:ext cx="2866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https://slipstreaminc.org/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37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Buildings - Synapse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F5D58-FC40-8634-A023-C8535D80704A}"/>
              </a:ext>
            </a:extLst>
          </p:cNvPr>
          <p:cNvSpPr/>
          <p:nvPr/>
        </p:nvSpPr>
        <p:spPr>
          <a:xfrm>
            <a:off x="815108" y="1444265"/>
            <a:ext cx="3456964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/>
              <a:t>Automated set-up and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During the normal course of a building’s operation, the manner in which each piece of equipment responds to changes is continuously tracked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Setpoint and actuator changes vs. the power and thermal responses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4C745-C9AC-28AC-1A86-4EA74926C0FA}"/>
              </a:ext>
            </a:extLst>
          </p:cNvPr>
          <p:cNvSpPr/>
          <p:nvPr/>
        </p:nvSpPr>
        <p:spPr>
          <a:xfrm>
            <a:off x="804006" y="4103689"/>
            <a:ext cx="3456964" cy="25853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future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effects of all potential adjustments – bounded by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Minimize and distribute impact to occupants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Continuously learn and calibrate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5B0E0-FBEC-629D-419A-830675A17B56}"/>
              </a:ext>
            </a:extLst>
          </p:cNvPr>
          <p:cNvSpPr/>
          <p:nvPr/>
        </p:nvSpPr>
        <p:spPr>
          <a:xfrm>
            <a:off x="7028008" y="4381345"/>
            <a:ext cx="4197096" cy="2197374"/>
          </a:xfrm>
          <a:prstGeom prst="rect">
            <a:avLst/>
          </a:prstGeom>
          <a:solidFill>
            <a:schemeClr val="bg1"/>
          </a:solidFill>
          <a:ln>
            <a:solidFill>
              <a:srgbClr val="212F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>
                <a:solidFill>
                  <a:srgbClr val="4E4D4A"/>
                </a:solidFill>
              </a:rPr>
              <a:t>Building automation IP subnet</a:t>
            </a:r>
          </a:p>
        </p:txBody>
      </p:sp>
      <p:pic>
        <p:nvPicPr>
          <p:cNvPr id="6" name="Picture 5" descr="A picture containing electronics, display, computer&#10;&#10;Description automatically generated">
            <a:extLst>
              <a:ext uri="{FF2B5EF4-FFF2-40B4-BE49-F238E27FC236}">
                <a16:creationId xmlns:a16="http://schemas.microsoft.com/office/drawing/2014/main" id="{6FE8B2B4-F8CC-8B28-0DA2-B26EDBA58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99" y="4543092"/>
            <a:ext cx="864106" cy="864106"/>
          </a:xfrm>
          <a:prstGeom prst="rect">
            <a:avLst/>
          </a:prstGeom>
        </p:spPr>
      </p:pic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BAB2FC42-9EFD-8F6A-9DF3-FF535DDE7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59" y="4854733"/>
            <a:ext cx="545443" cy="395946"/>
          </a:xfrm>
          <a:prstGeom prst="rect">
            <a:avLst/>
          </a:prstGeom>
        </p:spPr>
      </p:pic>
      <p:pic>
        <p:nvPicPr>
          <p:cNvPr id="8" name="Picture 7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3BCBEEDC-FA2A-5B66-0DB7-53BDF8ED3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-1372"/>
          <a:stretch/>
        </p:blipFill>
        <p:spPr>
          <a:xfrm>
            <a:off x="8837973" y="4773652"/>
            <a:ext cx="714866" cy="6226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E2B433-3C0A-9A34-75F6-D75D049FF8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7821" b="35712"/>
          <a:stretch/>
        </p:blipFill>
        <p:spPr>
          <a:xfrm>
            <a:off x="8629528" y="6092174"/>
            <a:ext cx="1155433" cy="305819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19C8637-4C3F-7944-5CCC-E93BA854899E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rot="5400000">
            <a:off x="8953008" y="5814946"/>
            <a:ext cx="531465" cy="229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F776DB-240F-5C07-0DC7-AAC416425874}"/>
              </a:ext>
            </a:extLst>
          </p:cNvPr>
          <p:cNvSpPr txBox="1"/>
          <p:nvPr/>
        </p:nvSpPr>
        <p:spPr>
          <a:xfrm>
            <a:off x="10158655" y="5259539"/>
            <a:ext cx="935157" cy="22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/>
              <a:t>BAS workstation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68FBB-5F9E-5441-4E39-3AEA4A0616EF}"/>
              </a:ext>
            </a:extLst>
          </p:cNvPr>
          <p:cNvSpPr txBox="1"/>
          <p:nvPr/>
        </p:nvSpPr>
        <p:spPr>
          <a:xfrm>
            <a:off x="7219197" y="5234435"/>
            <a:ext cx="1072657" cy="360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/>
              <a:t>Volttron edge node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ED80A4-730E-6842-C389-171EEEF693A2}"/>
              </a:ext>
            </a:extLst>
          </p:cNvPr>
          <p:cNvCxnSpPr>
            <a:cxnSpLocks/>
          </p:cNvCxnSpPr>
          <p:nvPr/>
        </p:nvCxnSpPr>
        <p:spPr>
          <a:xfrm flipH="1">
            <a:off x="9561676" y="5031039"/>
            <a:ext cx="708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B648D4-C646-26C1-9047-60C32922F659}"/>
              </a:ext>
            </a:extLst>
          </p:cNvPr>
          <p:cNvSpPr txBox="1"/>
          <p:nvPr/>
        </p:nvSpPr>
        <p:spPr>
          <a:xfrm>
            <a:off x="8652518" y="5265420"/>
            <a:ext cx="1155433" cy="29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/>
              <a:t>Router/Switch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36314-F6F1-5F9E-5F19-6A3B694B03F4}"/>
              </a:ext>
            </a:extLst>
          </p:cNvPr>
          <p:cNvSpPr/>
          <p:nvPr/>
        </p:nvSpPr>
        <p:spPr>
          <a:xfrm>
            <a:off x="5088161" y="4638249"/>
            <a:ext cx="1507105" cy="853742"/>
          </a:xfrm>
          <a:prstGeom prst="rect">
            <a:avLst/>
          </a:prstGeom>
          <a:solidFill>
            <a:schemeClr val="bg1"/>
          </a:solidFill>
          <a:ln>
            <a:solidFill>
              <a:srgbClr val="212F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>
                <a:solidFill>
                  <a:srgbClr val="4E4D4A"/>
                </a:solidFill>
              </a:rPr>
              <a:t>Grid/utility data</a:t>
            </a:r>
          </a:p>
          <a:p>
            <a:r>
              <a:rPr lang="en-US" sz="1400" b="1">
                <a:solidFill>
                  <a:srgbClr val="4E4D4A"/>
                </a:solidFill>
              </a:rPr>
              <a:t>(multiple protocols)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D0B792-9891-A2C7-995E-0AB13D5F0BA5}"/>
              </a:ext>
            </a:extLst>
          </p:cNvPr>
          <p:cNvSpPr/>
          <p:nvPr/>
        </p:nvSpPr>
        <p:spPr>
          <a:xfrm>
            <a:off x="5082387" y="3904381"/>
            <a:ext cx="902928" cy="516671"/>
          </a:xfrm>
          <a:prstGeom prst="rect">
            <a:avLst/>
          </a:prstGeom>
          <a:solidFill>
            <a:schemeClr val="bg1"/>
          </a:solidFill>
          <a:ln>
            <a:solidFill>
              <a:srgbClr val="212F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>
                <a:solidFill>
                  <a:srgbClr val="4E4D4A"/>
                </a:solidFill>
              </a:rPr>
              <a:t>Weather forecast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A1F602-D94A-72C5-F137-6A928093C6D2}"/>
              </a:ext>
            </a:extLst>
          </p:cNvPr>
          <p:cNvSpPr/>
          <p:nvPr/>
        </p:nvSpPr>
        <p:spPr>
          <a:xfrm>
            <a:off x="5479854" y="1927015"/>
            <a:ext cx="6199033" cy="1637934"/>
          </a:xfrm>
          <a:prstGeom prst="roundRect">
            <a:avLst/>
          </a:prstGeom>
          <a:solidFill>
            <a:srgbClr val="212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A94813-C975-3A27-F623-0EC9B6CE4E01}"/>
              </a:ext>
            </a:extLst>
          </p:cNvPr>
          <p:cNvSpPr/>
          <p:nvPr/>
        </p:nvSpPr>
        <p:spPr>
          <a:xfrm>
            <a:off x="5583015" y="1997593"/>
            <a:ext cx="2387131" cy="147980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56FAB11-300E-C052-E8F6-261CB90215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35" y="3130396"/>
            <a:ext cx="760177" cy="1959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0E4256-370F-6381-96E0-69B26A546106}"/>
              </a:ext>
            </a:extLst>
          </p:cNvPr>
          <p:cNvSpPr txBox="1"/>
          <p:nvPr/>
        </p:nvSpPr>
        <p:spPr>
          <a:xfrm>
            <a:off x="6134636" y="2022310"/>
            <a:ext cx="2538859" cy="22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0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AD7724-F7A0-256C-CABB-6FDC6FAAF5B3}"/>
              </a:ext>
            </a:extLst>
          </p:cNvPr>
          <p:cNvSpPr/>
          <p:nvPr/>
        </p:nvSpPr>
        <p:spPr>
          <a:xfrm>
            <a:off x="8345703" y="1985844"/>
            <a:ext cx="3246883" cy="147980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>
                <a:solidFill>
                  <a:srgbClr val="4E4D4A"/>
                </a:solidFill>
              </a:rPr>
              <a:t>Web application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79E7C6-7453-F141-A7D2-0EAC2B3DB1E0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7970146" y="2725749"/>
            <a:ext cx="375557" cy="11749"/>
          </a:xfrm>
          <a:prstGeom prst="line">
            <a:avLst/>
          </a:prstGeom>
          <a:ln>
            <a:solidFill>
              <a:schemeClr val="bg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3D845E-2194-0CAD-FA9D-A4C654F8A629}"/>
              </a:ext>
            </a:extLst>
          </p:cNvPr>
          <p:cNvSpPr txBox="1"/>
          <p:nvPr/>
        </p:nvSpPr>
        <p:spPr>
          <a:xfrm>
            <a:off x="8509314" y="2313549"/>
            <a:ext cx="2950095" cy="41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Dashboarding and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Real-time monitoring-based Cx (MBCx)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Configuration of efficiency opportunities and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Configuration of demand shedding &amp; shifting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9D4C8A-97F7-A8FF-1EB8-F5160DC81A9F}"/>
              </a:ext>
            </a:extLst>
          </p:cNvPr>
          <p:cNvCxnSpPr>
            <a:cxnSpLocks/>
            <a:stCxn id="7" idx="0"/>
            <a:endCxn id="19" idx="2"/>
          </p:cNvCxnSpPr>
          <p:nvPr/>
        </p:nvCxnSpPr>
        <p:spPr>
          <a:xfrm flipH="1" flipV="1">
            <a:off x="6162524" y="3326357"/>
            <a:ext cx="1625157" cy="1528377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F92092-6206-B2AF-276F-718E0A56EF61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5533851" y="3541029"/>
            <a:ext cx="169346" cy="363352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2EE582-4E8E-0A8B-09B0-031CD43215E1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733880" y="5050694"/>
            <a:ext cx="781079" cy="2012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587304-8AE2-D261-7273-0FB651BF368F}"/>
              </a:ext>
            </a:extLst>
          </p:cNvPr>
          <p:cNvCxnSpPr>
            <a:cxnSpLocks/>
          </p:cNvCxnSpPr>
          <p:nvPr/>
        </p:nvCxnSpPr>
        <p:spPr>
          <a:xfrm flipH="1" flipV="1">
            <a:off x="8069238" y="5052707"/>
            <a:ext cx="889606" cy="1053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D3B39B4-1289-1558-0713-28BFA3734F09}"/>
              </a:ext>
            </a:extLst>
          </p:cNvPr>
          <p:cNvSpPr/>
          <p:nvPr/>
        </p:nvSpPr>
        <p:spPr>
          <a:xfrm>
            <a:off x="6150205" y="2086000"/>
            <a:ext cx="1183145" cy="600628"/>
          </a:xfrm>
          <a:prstGeom prst="rect">
            <a:avLst/>
          </a:prstGeom>
          <a:solidFill>
            <a:schemeClr val="bg1"/>
          </a:solidFill>
          <a:ln>
            <a:solidFill>
              <a:srgbClr val="212F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>
                <a:solidFill>
                  <a:srgbClr val="4E4D4A"/>
                </a:solidFill>
              </a:rPr>
              <a:t>Analytics</a:t>
            </a:r>
            <a:r>
              <a:rPr lang="en-US" sz="1100" b="1">
                <a:solidFill>
                  <a:srgbClr val="4E4D4A"/>
                </a:solidFill>
              </a:rPr>
              <a:t> cloud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25E9BE-C802-F17F-EEA3-25B55180327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338652" y="3323693"/>
            <a:ext cx="449029" cy="1531040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0FB1F6-0303-7E32-85D8-4CE9FAEC3BF4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6162523" y="2686629"/>
            <a:ext cx="579254" cy="443767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F9E66E-F41C-7EAE-A98D-F5729908C6C5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6741777" y="2686629"/>
            <a:ext cx="596874" cy="418769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DBE934-301E-B473-57B4-5F659748CCFE}"/>
              </a:ext>
            </a:extLst>
          </p:cNvPr>
          <p:cNvCxnSpPr>
            <a:cxnSpLocks/>
          </p:cNvCxnSpPr>
          <p:nvPr/>
        </p:nvCxnSpPr>
        <p:spPr>
          <a:xfrm flipH="1">
            <a:off x="6551000" y="3214546"/>
            <a:ext cx="365760" cy="6589"/>
          </a:xfrm>
          <a:prstGeom prst="line">
            <a:avLst/>
          </a:prstGeom>
          <a:ln w="19050">
            <a:solidFill>
              <a:srgbClr val="00B0F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C52642C-4A64-F858-5208-1EB0292B6625}"/>
              </a:ext>
            </a:extLst>
          </p:cNvPr>
          <p:cNvSpPr txBox="1"/>
          <p:nvPr/>
        </p:nvSpPr>
        <p:spPr>
          <a:xfrm>
            <a:off x="6996825" y="3097000"/>
            <a:ext cx="889973" cy="41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/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8393C8-829A-663E-02FC-2CEE87E61B69}"/>
              </a:ext>
            </a:extLst>
          </p:cNvPr>
          <p:cNvSpPr txBox="1"/>
          <p:nvPr/>
        </p:nvSpPr>
        <p:spPr>
          <a:xfrm>
            <a:off x="5401936" y="1565524"/>
            <a:ext cx="17224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/>
              <a:t>EMIS platform</a:t>
            </a:r>
          </a:p>
        </p:txBody>
      </p:sp>
    </p:spTree>
    <p:extLst>
      <p:ext uri="{BB962C8B-B14F-4D97-AF65-F5344CB8AC3E}">
        <p14:creationId xmlns:p14="http://schemas.microsoft.com/office/powerpoint/2010/main" val="48542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GEB Control Software Capabilities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14C02-699F-8C54-5BEE-94865EEC5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1690692"/>
            <a:ext cx="5344487" cy="465977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Still mostly only focuses on load reduction through HVAC controls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to integrate other DERs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Lighting &amp; plug loads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Solar PV and battery storage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Managed EV charging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Automated Demand Response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Two-way communications with utilities (OpenADR, IEEE 2030.5)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Realtime pricing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60A0974-5E88-A791-0C86-9143304BB9CB}"/>
              </a:ext>
            </a:extLst>
          </p:cNvPr>
          <p:cNvSpPr txBox="1">
            <a:spLocks/>
          </p:cNvSpPr>
          <p:nvPr/>
        </p:nvSpPr>
        <p:spPr>
          <a:xfrm>
            <a:off x="6409888" y="1690692"/>
            <a:ext cx="5257801" cy="4659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and control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Optimize all DERs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objectives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kWh savings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 reduction during peak periods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kWh and kW $ savings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Utility incentives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Carbon emission reduction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Comfort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Still mostly in research and testing</a:t>
            </a:r>
          </a:p>
          <a:p>
            <a:pPr lvl="2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2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Knowledge Building Engineers Need to Know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14C02-699F-8C54-5BEE-94865EEC5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1690692"/>
            <a:ext cx="5257801" cy="465977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automation system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GEB control platform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GEB DER integration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Building-to-grid communication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 vs IT &amp; cybersecurity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60A0974-5E88-A791-0C86-9143304BB9CB}"/>
              </a:ext>
            </a:extLst>
          </p:cNvPr>
          <p:cNvSpPr txBox="1">
            <a:spLocks/>
          </p:cNvSpPr>
          <p:nvPr/>
        </p:nvSpPr>
        <p:spPr>
          <a:xfrm>
            <a:off x="6409888" y="1690692"/>
            <a:ext cx="5257801" cy="4659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HVAC control strategies for load reduction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other DERs are operated and maintained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optimization techniques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191CC-92E5-410C-BC9E-419ADAE3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27" y="1269252"/>
            <a:ext cx="6033034" cy="3583224"/>
          </a:xfrm>
        </p:spPr>
        <p:txBody>
          <a:bodyPr/>
          <a:lstStyle/>
          <a:p>
            <a:r>
              <a:rPr lang="en-US" dirty="0"/>
              <a:t>Automated Demand Response Through GEB Controls</a:t>
            </a:r>
          </a:p>
        </p:txBody>
      </p:sp>
    </p:spTree>
    <p:extLst>
      <p:ext uri="{BB962C8B-B14F-4D97-AF65-F5344CB8AC3E}">
        <p14:creationId xmlns:p14="http://schemas.microsoft.com/office/powerpoint/2010/main" val="405980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365129"/>
            <a:ext cx="11744587" cy="1325563"/>
          </a:xfrm>
        </p:spPr>
        <p:txBody>
          <a:bodyPr/>
          <a:lstStyle/>
          <a:p>
            <a:r>
              <a:rPr lang="en-US" dirty="0"/>
              <a:t>Automated Demand Response Through GEB Controls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5B9FC8-ABFF-2AD2-FE6C-283544AB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64" y="1207712"/>
            <a:ext cx="7571440" cy="55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138E6-91A0-DBE2-2F02-58E1E92F78CE}"/>
              </a:ext>
            </a:extLst>
          </p:cNvPr>
          <p:cNvSpPr txBox="1"/>
          <p:nvPr/>
        </p:nvSpPr>
        <p:spPr>
          <a:xfrm>
            <a:off x="1147969" y="6411925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LBNL</a:t>
            </a:r>
          </a:p>
        </p:txBody>
      </p:sp>
    </p:spTree>
    <p:extLst>
      <p:ext uri="{BB962C8B-B14F-4D97-AF65-F5344CB8AC3E}">
        <p14:creationId xmlns:p14="http://schemas.microsoft.com/office/powerpoint/2010/main" val="2388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8442CB-63D5-5EB1-266C-13E4E8F82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1958089"/>
            <a:ext cx="5825151" cy="420718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Issue #1 - zone temperature setpoint deadband too narrow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simultaneous heating and cooling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During load shedding event, the zones can be in heating mode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 at least 5 deg F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Adjusting the deadband may be proprietary software tools and done by the building controls contractor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E2DC03-FAC2-CB12-A4E0-E996E02BA2F4}"/>
              </a:ext>
            </a:extLst>
          </p:cNvPr>
          <p:cNvCxnSpPr>
            <a:cxnSpLocks/>
          </p:cNvCxnSpPr>
          <p:nvPr/>
        </p:nvCxnSpPr>
        <p:spPr>
          <a:xfrm>
            <a:off x="7692705" y="3682767"/>
            <a:ext cx="29613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59E25A-23D2-5138-CD81-C28480D842A3}"/>
              </a:ext>
            </a:extLst>
          </p:cNvPr>
          <p:cNvCxnSpPr/>
          <p:nvPr/>
        </p:nvCxnSpPr>
        <p:spPr>
          <a:xfrm>
            <a:off x="7692705" y="4093828"/>
            <a:ext cx="30619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20A945-8DCF-72DA-3CA1-CF3C3021603E}"/>
              </a:ext>
            </a:extLst>
          </p:cNvPr>
          <p:cNvSpPr txBox="1"/>
          <p:nvPr/>
        </p:nvSpPr>
        <p:spPr>
          <a:xfrm>
            <a:off x="10754686" y="34981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73 Deg 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C8AB3-5928-114D-B166-108C781B59C2}"/>
              </a:ext>
            </a:extLst>
          </p:cNvPr>
          <p:cNvSpPr txBox="1"/>
          <p:nvPr/>
        </p:nvSpPr>
        <p:spPr>
          <a:xfrm>
            <a:off x="10776382" y="390916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72 Deg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8093BC-5ADB-587F-634F-65A835A25BF9}"/>
                  </a:ext>
                </a:extLst>
              </p14:cNvPr>
              <p14:cNvContentPartPr/>
              <p14:nvPr/>
            </p14:nvContentPartPr>
            <p14:xfrm>
              <a:off x="7591680" y="3705787"/>
              <a:ext cx="3057940" cy="12958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8093BC-5ADB-587F-634F-65A835A25B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2681" y="3697148"/>
                <a:ext cx="3075579" cy="14722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9DFE9BA-A5D4-953E-FFE1-03D1FD88FEEA}"/>
              </a:ext>
            </a:extLst>
          </p:cNvPr>
          <p:cNvSpPr txBox="1"/>
          <p:nvPr/>
        </p:nvSpPr>
        <p:spPr>
          <a:xfrm>
            <a:off x="6157519" y="3867433"/>
            <a:ext cx="133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Zone Temp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2ABC3-D3F8-B41C-16E9-20801ECF13BC}"/>
              </a:ext>
            </a:extLst>
          </p:cNvPr>
          <p:cNvCxnSpPr>
            <a:stCxn id="14" idx="3"/>
          </p:cNvCxnSpPr>
          <p:nvPr/>
        </p:nvCxnSpPr>
        <p:spPr>
          <a:xfrm flipV="1">
            <a:off x="7492243" y="3835387"/>
            <a:ext cx="200462" cy="216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5D13B-E889-9526-5759-EBA0A7FCB54A}"/>
              </a:ext>
            </a:extLst>
          </p:cNvPr>
          <p:cNvCxnSpPr>
            <a:cxnSpLocks/>
          </p:cNvCxnSpPr>
          <p:nvPr/>
        </p:nvCxnSpPr>
        <p:spPr>
          <a:xfrm>
            <a:off x="7656808" y="2925395"/>
            <a:ext cx="296131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BCF1CD-5F59-F2C3-CE05-C1B27749093C}"/>
              </a:ext>
            </a:extLst>
          </p:cNvPr>
          <p:cNvCxnSpPr/>
          <p:nvPr/>
        </p:nvCxnSpPr>
        <p:spPr>
          <a:xfrm>
            <a:off x="7656808" y="3336456"/>
            <a:ext cx="3061981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47123B-6B70-572E-EBDE-E75494595F97}"/>
              </a:ext>
            </a:extLst>
          </p:cNvPr>
          <p:cNvSpPr txBox="1"/>
          <p:nvPr/>
        </p:nvSpPr>
        <p:spPr>
          <a:xfrm>
            <a:off x="10718789" y="27407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 Deg 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388FA-C739-5906-5B0D-BD83EAACADF8}"/>
              </a:ext>
            </a:extLst>
          </p:cNvPr>
          <p:cNvSpPr txBox="1"/>
          <p:nvPr/>
        </p:nvSpPr>
        <p:spPr>
          <a:xfrm>
            <a:off x="10740485" y="315179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74 Deg 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9B146-7965-ADE6-F8AB-D588C07FEDF7}"/>
              </a:ext>
            </a:extLst>
          </p:cNvPr>
          <p:cNvSpPr txBox="1"/>
          <p:nvPr/>
        </p:nvSpPr>
        <p:spPr>
          <a:xfrm>
            <a:off x="1082179" y="1506026"/>
            <a:ext cx="62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Method: Increase zone temperature setpoint by 2 Deg F</a:t>
            </a:r>
          </a:p>
        </p:txBody>
      </p:sp>
    </p:spTree>
    <p:extLst>
      <p:ext uri="{BB962C8B-B14F-4D97-AF65-F5344CB8AC3E}">
        <p14:creationId xmlns:p14="http://schemas.microsoft.com/office/powerpoint/2010/main" val="17612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8442CB-63D5-5EB1-266C-13E4E8F82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58088"/>
            <a:ext cx="3909970" cy="4627269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Issue # 2 – improper VAV minimum airflow settings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Exiting buildings could set VAV minimum airflows too high, so the VAV system normally runs as a CAV system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Adjusting the deadband may need a proprietary software tools and can only be done by the building controls contractor</a:t>
            </a:r>
          </a:p>
          <a:p>
            <a:pPr lvl="1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D02C75-9C86-5A1D-05FD-1A2FEEEB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40C06-7255-EA73-9755-0C66F6FAF599}"/>
              </a:ext>
            </a:extLst>
          </p:cNvPr>
          <p:cNvSpPr txBox="1"/>
          <p:nvPr/>
        </p:nvSpPr>
        <p:spPr>
          <a:xfrm>
            <a:off x="1082179" y="1506026"/>
            <a:ext cx="62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Method: Increase zone temperature setpoint by 2 Deg 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3031D4-2B27-D6DE-54C5-0BD5ED0B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70" y="2142647"/>
            <a:ext cx="7356493" cy="39225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48F199-6753-FFD5-CD32-1A9871B42E27}"/>
              </a:ext>
            </a:extLst>
          </p:cNvPr>
          <p:cNvSpPr/>
          <p:nvPr/>
        </p:nvSpPr>
        <p:spPr>
          <a:xfrm>
            <a:off x="7323588" y="3682767"/>
            <a:ext cx="2508309" cy="15100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Airflow Adjustment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EFB34F-2ED3-7AD9-43C6-E671EC87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0692"/>
            <a:ext cx="10117123" cy="4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7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6B0FF8-F91F-B754-8AAA-5BC9B486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61" y="1467310"/>
            <a:ext cx="5632333" cy="5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9E232E-BD53-B9D1-ACDC-77254A061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1958088"/>
            <a:ext cx="4899871" cy="4711159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ADR test day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Simulated peak load event from 2 – 4pm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RTU power dropped from ~30kW to ~20kW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Rebound effect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Trane VAV min. still not adjustable</a:t>
            </a:r>
          </a:p>
          <a:p>
            <a:pPr lvl="1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9F0CAC-B781-EA60-4E31-1224A8C60F55}"/>
              </a:ext>
            </a:extLst>
          </p:cNvPr>
          <p:cNvCxnSpPr>
            <a:cxnSpLocks/>
          </p:cNvCxnSpPr>
          <p:nvPr/>
        </p:nvCxnSpPr>
        <p:spPr>
          <a:xfrm>
            <a:off x="9164972" y="1082180"/>
            <a:ext cx="92279" cy="55199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4688BE-6251-AFA3-5EB7-76F43FDE12B6}"/>
              </a:ext>
            </a:extLst>
          </p:cNvPr>
          <p:cNvSpPr/>
          <p:nvPr/>
        </p:nvSpPr>
        <p:spPr>
          <a:xfrm>
            <a:off x="8507217" y="732869"/>
            <a:ext cx="11673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start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391574-8768-6C2B-2019-704161E3D25D}"/>
              </a:ext>
            </a:extLst>
          </p:cNvPr>
          <p:cNvSpPr/>
          <p:nvPr/>
        </p:nvSpPr>
        <p:spPr>
          <a:xfrm>
            <a:off x="9770053" y="744186"/>
            <a:ext cx="11079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end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08E1D2-122B-3C1A-0419-ABB3C785B773}"/>
              </a:ext>
            </a:extLst>
          </p:cNvPr>
          <p:cNvCxnSpPr>
            <a:cxnSpLocks/>
          </p:cNvCxnSpPr>
          <p:nvPr/>
        </p:nvCxnSpPr>
        <p:spPr>
          <a:xfrm>
            <a:off x="10231772" y="1082740"/>
            <a:ext cx="92279" cy="55199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01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VOLTTRON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79070" y="2671746"/>
            <a:ext cx="3483985" cy="75725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- Open source, cost effective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Steep learning curve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fix BAS issues first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Value proposition is key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Lessons Learned and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Future GEB Research/Demonstration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Integration other DERs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Automated Demand Response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DER Optimization and Control</a:t>
            </a:r>
          </a:p>
        </p:txBody>
      </p:sp>
      <p:sp>
        <p:nvSpPr>
          <p:cNvPr id="22" name="Shape 2590"/>
          <p:cNvSpPr/>
          <p:nvPr/>
        </p:nvSpPr>
        <p:spPr>
          <a:xfrm>
            <a:off x="1498305" y="2435012"/>
            <a:ext cx="635297" cy="635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38"/>
          <p:cNvSpPr/>
          <p:nvPr/>
        </p:nvSpPr>
        <p:spPr>
          <a:xfrm>
            <a:off x="1498303" y="3522921"/>
            <a:ext cx="566168" cy="69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783"/>
          <p:cNvSpPr/>
          <p:nvPr/>
        </p:nvSpPr>
        <p:spPr>
          <a:xfrm>
            <a:off x="1383476" y="4802448"/>
            <a:ext cx="795821" cy="68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90"/>
          <p:cNvSpPr/>
          <p:nvPr/>
        </p:nvSpPr>
        <p:spPr>
          <a:xfrm>
            <a:off x="6947000" y="2435013"/>
            <a:ext cx="635297" cy="635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38"/>
          <p:cNvSpPr/>
          <p:nvPr/>
        </p:nvSpPr>
        <p:spPr>
          <a:xfrm>
            <a:off x="6946996" y="3522921"/>
            <a:ext cx="566168" cy="69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783"/>
          <p:cNvSpPr/>
          <p:nvPr/>
        </p:nvSpPr>
        <p:spPr>
          <a:xfrm>
            <a:off x="6832172" y="4802450"/>
            <a:ext cx="795821" cy="68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7804A1-80A0-38BB-EEA3-A8173D63CD1F}"/>
              </a:ext>
            </a:extLst>
          </p:cNvPr>
          <p:cNvSpPr txBox="1">
            <a:spLocks/>
          </p:cNvSpPr>
          <p:nvPr/>
        </p:nvSpPr>
        <p:spPr>
          <a:xfrm>
            <a:off x="2378171" y="3892282"/>
            <a:ext cx="3483985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 - Zone setpoint deadband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VAV min. airflow adjustment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CB782E1-DD4F-80AF-BD96-3D03407C2C45}"/>
              </a:ext>
            </a:extLst>
          </p:cNvPr>
          <p:cNvSpPr txBox="1">
            <a:spLocks/>
          </p:cNvSpPr>
          <p:nvPr/>
        </p:nvSpPr>
        <p:spPr>
          <a:xfrm>
            <a:off x="2378170" y="5143881"/>
            <a:ext cx="3483985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 - Value to building owners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Value to utilities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1FA341C-E8A1-4B58-0228-AD561FEE91D7}"/>
              </a:ext>
            </a:extLst>
          </p:cNvPr>
          <p:cNvSpPr txBox="1">
            <a:spLocks/>
          </p:cNvSpPr>
          <p:nvPr/>
        </p:nvSpPr>
        <p:spPr>
          <a:xfrm>
            <a:off x="7869815" y="2635700"/>
            <a:ext cx="3483985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 - Solar PV + battery storage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EV charging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E11F5E-6AD7-9EB0-F9FE-DA931C736483}"/>
              </a:ext>
            </a:extLst>
          </p:cNvPr>
          <p:cNvSpPr txBox="1">
            <a:spLocks/>
          </p:cNvSpPr>
          <p:nvPr/>
        </p:nvSpPr>
        <p:spPr>
          <a:xfrm>
            <a:off x="7868919" y="3836277"/>
            <a:ext cx="3483985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 - OpenADR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IEEE 2030.5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F508372-A608-FB43-2017-4C1A307A642B}"/>
              </a:ext>
            </a:extLst>
          </p:cNvPr>
          <p:cNvSpPr txBox="1">
            <a:spLocks/>
          </p:cNvSpPr>
          <p:nvPr/>
        </p:nvSpPr>
        <p:spPr>
          <a:xfrm>
            <a:off x="7868918" y="5138447"/>
            <a:ext cx="3483985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 - Optimize and control all DERs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- Muti-objective optimization</a:t>
            </a:r>
          </a:p>
        </p:txBody>
      </p:sp>
    </p:spTree>
    <p:extLst>
      <p:ext uri="{BB962C8B-B14F-4D97-AF65-F5344CB8AC3E}">
        <p14:creationId xmlns:p14="http://schemas.microsoft.com/office/powerpoint/2010/main" val="4860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9D1F62"/>
                </a:solidFill>
              </a:rPr>
              <a:t>GEB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is a GEB?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9D1F62"/>
                </a:solidFill>
              </a:rPr>
              <a:t>GEB Controls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US" dirty="0"/>
              <a:t>Three components of a GEB control platform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523452" y="3843973"/>
            <a:ext cx="2350390" cy="6145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D1F62"/>
                </a:solidFill>
              </a:rPr>
              <a:t>ADR Through GEB Controls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758330" y="4462406"/>
            <a:ext cx="2077749" cy="11201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Automated Demand Response by controlling the HVAC system in a GEB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Shape 2538"/>
          <p:cNvSpPr/>
          <p:nvPr/>
        </p:nvSpPr>
        <p:spPr>
          <a:xfrm>
            <a:off x="5460703" y="2305195"/>
            <a:ext cx="1021644" cy="1248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90"/>
          <p:cNvSpPr/>
          <p:nvPr/>
        </p:nvSpPr>
        <p:spPr>
          <a:xfrm>
            <a:off x="2939176" y="2520872"/>
            <a:ext cx="1032995" cy="103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783"/>
          <p:cNvSpPr/>
          <p:nvPr/>
        </p:nvSpPr>
        <p:spPr>
          <a:xfrm>
            <a:off x="7867412" y="2437216"/>
            <a:ext cx="1389827" cy="1200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75900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191CC-92E5-410C-BC9E-419ADAE3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0C410B6-6FA5-76E1-74F7-A56D00E4DBF6}"/>
              </a:ext>
            </a:extLst>
          </p:cNvPr>
          <p:cNvSpPr txBox="1">
            <a:spLocks/>
          </p:cNvSpPr>
          <p:nvPr/>
        </p:nvSpPr>
        <p:spPr>
          <a:xfrm>
            <a:off x="4572090" y="4316774"/>
            <a:ext cx="6396806" cy="154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kern="1200" spc="15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Xiaohui “Joe” Zhou, PhD, PE, CEM</a:t>
            </a:r>
          </a:p>
          <a:p>
            <a:pPr algn="ctr"/>
            <a:r>
              <a:rPr lang="en-US" dirty="0"/>
              <a:t>Director of Research and Innovation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jzhou@slipstreaminc.org</a:t>
            </a:r>
          </a:p>
        </p:txBody>
      </p:sp>
    </p:spTree>
    <p:extLst>
      <p:ext uri="{BB962C8B-B14F-4D97-AF65-F5344CB8AC3E}">
        <p14:creationId xmlns:p14="http://schemas.microsoft.com/office/powerpoint/2010/main" val="26018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191CC-92E5-410C-BC9E-419ADAE3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GEB</a:t>
            </a:r>
          </a:p>
        </p:txBody>
      </p:sp>
    </p:spTree>
    <p:extLst>
      <p:ext uri="{BB962C8B-B14F-4D97-AF65-F5344CB8AC3E}">
        <p14:creationId xmlns:p14="http://schemas.microsoft.com/office/powerpoint/2010/main" val="163268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GEB?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146550"/>
            <a:ext cx="3941685" cy="271145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15" y="4188380"/>
            <a:ext cx="3941685" cy="266962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2" y="1690688"/>
            <a:ext cx="9254548" cy="209089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Grid-interactive Efficient Building (GEB) is an energy-efficient building that uses smart end-use equipment and/or other </a:t>
            </a:r>
            <a:r>
              <a:rPr lang="en-US" u="sng" dirty="0"/>
              <a:t>onsite DERs </a:t>
            </a:r>
            <a:r>
              <a:rPr lang="en-US" dirty="0"/>
              <a:t>to provide </a:t>
            </a:r>
            <a:r>
              <a:rPr lang="en-US" u="sng" dirty="0"/>
              <a:t>demand flexibility </a:t>
            </a:r>
            <a:r>
              <a:rPr lang="en-US" dirty="0"/>
              <a:t>while </a:t>
            </a:r>
            <a:r>
              <a:rPr lang="en-US" u="sng" dirty="0"/>
              <a:t>co-optimizing</a:t>
            </a:r>
            <a:r>
              <a:rPr lang="en-US" dirty="0"/>
              <a:t> for energy cost, grid services, and occupant needs and preferences, in a </a:t>
            </a:r>
            <a:r>
              <a:rPr lang="en-US" u="sng" dirty="0"/>
              <a:t>continuous and integrated way</a:t>
            </a:r>
            <a:r>
              <a:rPr lang="en-US" dirty="0"/>
              <a:t>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B8CF5DC-8E8F-3BF2-5BCF-31CF9690C42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 b="3181"/>
          <a:stretch>
            <a:fillRect/>
          </a:stretch>
        </p:blipFill>
        <p:spPr bwMode="auto">
          <a:xfrm>
            <a:off x="4125119" y="4050475"/>
            <a:ext cx="3941762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DC198-E3FE-454F-979A-7FD5A153E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58089"/>
            <a:ext cx="4942668" cy="420718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Behind-the-Meter Generation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Photovoltaics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Gas-Fired Generation, Combined Heat and Power, Fuel Cells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Storage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Cool Thermal and Refrigeration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Energy Resources (DER)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84CC596-5662-77F6-1F41-9E472D38B913}"/>
              </a:ext>
            </a:extLst>
          </p:cNvPr>
          <p:cNvSpPr txBox="1">
            <a:spLocks/>
          </p:cNvSpPr>
          <p:nvPr/>
        </p:nvSpPr>
        <p:spPr>
          <a:xfrm>
            <a:off x="6322017" y="1958089"/>
            <a:ext cx="4942668" cy="4207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Advanced Inverters</a:t>
            </a:r>
          </a:p>
          <a:p>
            <a:r>
              <a:rPr lang="en-US" sz="2400" b="1" dirty="0"/>
              <a:t>Electric Vehicles</a:t>
            </a:r>
          </a:p>
          <a:p>
            <a:r>
              <a:rPr lang="en-US" sz="2400" b="1" dirty="0"/>
              <a:t>Advanced Building Controls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4E301-478E-96DC-AF80-FC3E3539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20" y="4627968"/>
            <a:ext cx="5659793" cy="11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DERs in Buildings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CD077DF-B9C2-6BC9-0D9B-3AD89B13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8445"/>
            <a:ext cx="4729193" cy="34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59CCF1B-4287-459A-E048-78A8C9A0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38" y="2991184"/>
            <a:ext cx="4320309" cy="21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8553B8-6A43-E0C3-71F0-75A53ECF8CBA}"/>
              </a:ext>
            </a:extLst>
          </p:cNvPr>
          <p:cNvSpPr txBox="1"/>
          <p:nvPr/>
        </p:nvSpPr>
        <p:spPr>
          <a:xfrm>
            <a:off x="2935186" y="6441254"/>
            <a:ext cx="6321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 Source: 2019 DOE Grid-interactive Efficient Buildings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A1ED3-51EA-3A1F-9967-ADC02D0CED36}"/>
              </a:ext>
            </a:extLst>
          </p:cNvPr>
          <p:cNvSpPr txBox="1"/>
          <p:nvPr/>
        </p:nvSpPr>
        <p:spPr>
          <a:xfrm>
            <a:off x="6547528" y="36883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675C867-5AA4-301F-EAC4-0A20C10C0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8322" y="1723717"/>
            <a:ext cx="5735356" cy="849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D1F62"/>
                </a:solidFill>
              </a:rPr>
              <a:t>Modes of Building Load Flexibility</a:t>
            </a:r>
            <a:endParaRPr lang="en-US" dirty="0">
              <a:solidFill>
                <a:srgbClr val="9D1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Learning Resource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675C867-5AA4-301F-EAC4-0A20C10C0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0371" y="1399839"/>
            <a:ext cx="6929305" cy="41178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9D1F62"/>
                </a:solidFill>
                <a:hlinkClick r:id="rId2"/>
              </a:rPr>
              <a:t>https://sustainableenergyaction.org/clean-energy-clearinghouse/</a:t>
            </a:r>
            <a:endParaRPr lang="en-US" sz="1800" dirty="0">
              <a:solidFill>
                <a:srgbClr val="9D1F6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951E3D-55DE-9BF7-4E1D-58E500C21F91}"/>
              </a:ext>
            </a:extLst>
          </p:cNvPr>
          <p:cNvSpPr txBox="1">
            <a:spLocks/>
          </p:cNvSpPr>
          <p:nvPr/>
        </p:nvSpPr>
        <p:spPr>
          <a:xfrm>
            <a:off x="599037" y="1958089"/>
            <a:ext cx="4942668" cy="4207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089" indent="-3429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single source to learn about behind-the-meter DERs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by an Interstate Renewable Energy Council (IREC)-led team including Slipstream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Target audience: building managers, operators, and safety officials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3C152-A4DA-FCDD-DF78-2EA8DF14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63" y="1938524"/>
            <a:ext cx="7022437" cy="2644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BE765-9A0E-8339-E902-B8E8A59D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334" y="4709751"/>
            <a:ext cx="2961143" cy="19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9EE4-A02F-442A-B5A7-6DD94C87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GEB Characteristics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4897C-444F-1679-4277-F60A15CA7CD7}"/>
              </a:ext>
            </a:extLst>
          </p:cNvPr>
          <p:cNvGrpSpPr/>
          <p:nvPr/>
        </p:nvGrpSpPr>
        <p:grpSpPr>
          <a:xfrm>
            <a:off x="1127031" y="2046900"/>
            <a:ext cx="9868487" cy="3509241"/>
            <a:chOff x="961916" y="2227077"/>
            <a:chExt cx="10268439" cy="32956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6015C2-0FBB-AA3B-0334-94353D1F19F4}"/>
                </a:ext>
              </a:extLst>
            </p:cNvPr>
            <p:cNvGrpSpPr/>
            <p:nvPr/>
          </p:nvGrpSpPr>
          <p:grpSpPr>
            <a:xfrm>
              <a:off x="961916" y="2227077"/>
              <a:ext cx="1947399" cy="3295694"/>
              <a:chOff x="779036" y="2115317"/>
              <a:chExt cx="1947399" cy="3295694"/>
            </a:xfrm>
          </p:grpSpPr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FD34A0E6-7533-6ABE-7CAC-C418E12910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721" y="4090928"/>
                <a:ext cx="1670031" cy="1320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FontTx/>
                  <a:buNone/>
                  <a:defRPr sz="1800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" sz="1050" b="1" dirty="0"/>
                  <a:t>EFFICIENT</a:t>
                </a:r>
              </a:p>
              <a:p>
                <a:pPr>
                  <a:lnSpc>
                    <a:spcPct val="100000"/>
                  </a:lnSpc>
                </a:pP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Persistent low energy use minimizes demand on grid resources and infrastructure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18" name="Picture 17" descr="A picture containing website&#10;&#10;Description automatically generated">
                <a:extLst>
                  <a:ext uri="{FF2B5EF4-FFF2-40B4-BE49-F238E27FC236}">
                    <a16:creationId xmlns:a16="http://schemas.microsoft.com/office/drawing/2014/main" id="{14362E2E-E86D-87C2-3223-090A5FA20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7" r="74651" b="45798"/>
              <a:stretch/>
            </p:blipFill>
            <p:spPr>
              <a:xfrm>
                <a:off x="779036" y="2115317"/>
                <a:ext cx="1947399" cy="192055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FBB023-D2CF-8EF2-129B-644BE9C8C94F}"/>
                </a:ext>
              </a:extLst>
            </p:cNvPr>
            <p:cNvGrpSpPr/>
            <p:nvPr/>
          </p:nvGrpSpPr>
          <p:grpSpPr>
            <a:xfrm>
              <a:off x="3735596" y="2227077"/>
              <a:ext cx="1947399" cy="3073650"/>
              <a:chOff x="3319036" y="2115317"/>
              <a:chExt cx="1947399" cy="3073650"/>
            </a:xfrm>
          </p:grpSpPr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ABDBC991-8115-AD01-747F-069F9ED1CC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0609" y="4090928"/>
                <a:ext cx="1670031" cy="10980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FontTx/>
                  <a:buNone/>
                  <a:defRPr sz="1800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" sz="1050" b="1" dirty="0"/>
                  <a:t>CONNECTED</a:t>
                </a:r>
              </a:p>
              <a:p>
                <a:pPr>
                  <a:lnSpc>
                    <a:spcPct val="100000"/>
                  </a:lnSpc>
                </a:pP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Two-way </a:t>
                </a:r>
                <a:b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communication with flexible technologies, </a:t>
                </a:r>
                <a:b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grid, and occupants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16" name="Picture 15" descr="A picture containing website&#10;&#10;Description automatically generated">
                <a:extLst>
                  <a:ext uri="{FF2B5EF4-FFF2-40B4-BE49-F238E27FC236}">
                    <a16:creationId xmlns:a16="http://schemas.microsoft.com/office/drawing/2014/main" id="{30AA9CAF-E186-1575-9B71-169299D44A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882" r="50186" b="45798"/>
              <a:stretch/>
            </p:blipFill>
            <p:spPr>
              <a:xfrm>
                <a:off x="3319036" y="2115317"/>
                <a:ext cx="1947399" cy="1920555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C9FB20-09D9-1A19-F3D6-B2C76DC8F24E}"/>
                </a:ext>
              </a:extLst>
            </p:cNvPr>
            <p:cNvGrpSpPr/>
            <p:nvPr/>
          </p:nvGrpSpPr>
          <p:grpSpPr>
            <a:xfrm>
              <a:off x="6509276" y="2227077"/>
              <a:ext cx="1947399" cy="3295694"/>
              <a:chOff x="5696476" y="2115317"/>
              <a:chExt cx="1947399" cy="3295694"/>
            </a:xfrm>
          </p:grpSpPr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1A8FE01C-3924-8E4D-5A5A-3F724D0DC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6476" y="4090928"/>
                <a:ext cx="1947399" cy="1320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FontTx/>
                  <a:buNone/>
                  <a:defRPr sz="1800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" sz="1050" b="1" dirty="0"/>
                  <a:t>SMART</a:t>
                </a:r>
              </a:p>
              <a:p>
                <a:pPr>
                  <a:lnSpc>
                    <a:spcPct val="100000"/>
                  </a:lnSpc>
                </a:pP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Analytics supported by sensors and controls </a:t>
                </a:r>
                <a:b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co-optimize efficiency, flexibility, and occupant preferences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14" name="Picture 13" descr="A picture containing website&#10;&#10;Description automatically generated">
                <a:extLst>
                  <a:ext uri="{FF2B5EF4-FFF2-40B4-BE49-F238E27FC236}">
                    <a16:creationId xmlns:a16="http://schemas.microsoft.com/office/drawing/2014/main" id="{4BB56828-5D44-7F10-5BDA-9C28124418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8966" r="26102" b="45798"/>
              <a:stretch/>
            </p:blipFill>
            <p:spPr>
              <a:xfrm>
                <a:off x="5696476" y="2115317"/>
                <a:ext cx="1947399" cy="192055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442EBC-E04D-1D8C-1D03-7EF90BED0638}"/>
                </a:ext>
              </a:extLst>
            </p:cNvPr>
            <p:cNvGrpSpPr/>
            <p:nvPr/>
          </p:nvGrpSpPr>
          <p:grpSpPr>
            <a:xfrm>
              <a:off x="9282956" y="2227077"/>
              <a:ext cx="1947399" cy="3239003"/>
              <a:chOff x="9100076" y="2115317"/>
              <a:chExt cx="1947399" cy="3239003"/>
            </a:xfrm>
          </p:grpSpPr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34F78BC8-1BED-E6FA-8245-0CBB2B621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59257" y="4090928"/>
                <a:ext cx="1829036" cy="126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FontTx/>
                  <a:buNone/>
                  <a:defRPr sz="1800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" sz="1050" b="1" dirty="0"/>
                  <a:t>FLEXIBLE</a:t>
                </a:r>
              </a:p>
              <a:p>
                <a:pPr>
                  <a:lnSpc>
                    <a:spcPct val="100000"/>
                  </a:lnSpc>
                </a:pP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Flexible loads </a:t>
                </a:r>
                <a:b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and distributed generation/storage can be used to reduce, shift, or modulated energy use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12" name="Picture 11" descr="A picture containing website&#10;&#10;Description automatically generated">
                <a:extLst>
                  <a:ext uri="{FF2B5EF4-FFF2-40B4-BE49-F238E27FC236}">
                    <a16:creationId xmlns:a16="http://schemas.microsoft.com/office/drawing/2014/main" id="{4FC3608D-21AD-C7E2-73AE-D62578534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4013" r="1055" b="45798"/>
              <a:stretch/>
            </p:blipFill>
            <p:spPr>
              <a:xfrm>
                <a:off x="9100076" y="2115317"/>
                <a:ext cx="1947399" cy="1920555"/>
              </a:xfrm>
              <a:prstGeom prst="rect">
                <a:avLst/>
              </a:prstGeom>
            </p:spPr>
          </p:pic>
        </p:grpSp>
      </p:grpSp>
      <p:sp>
        <p:nvSpPr>
          <p:cNvPr id="19" name="Rounded Rectangle 1043">
            <a:extLst>
              <a:ext uri="{FF2B5EF4-FFF2-40B4-BE49-F238E27FC236}">
                <a16:creationId xmlns:a16="http://schemas.microsoft.com/office/drawing/2014/main" id="{9B69075E-C8BA-C0A8-5A94-A0E15D947531}"/>
              </a:ext>
            </a:extLst>
          </p:cNvPr>
          <p:cNvSpPr/>
          <p:nvPr/>
        </p:nvSpPr>
        <p:spPr>
          <a:xfrm>
            <a:off x="612889" y="1890655"/>
            <a:ext cx="10996520" cy="4052945"/>
          </a:xfrm>
          <a:prstGeom prst="roundRect">
            <a:avLst>
              <a:gd name="adj" fmla="val 797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32042B-1C5E-E960-BD78-E2E209B6D240}"/>
              </a:ext>
            </a:extLst>
          </p:cNvPr>
          <p:cNvSpPr txBox="1">
            <a:spLocks/>
          </p:cNvSpPr>
          <p:nvPr/>
        </p:nvSpPr>
        <p:spPr>
          <a:xfrm>
            <a:off x="3402946" y="1633519"/>
            <a:ext cx="5491776" cy="514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600" b="1" dirty="0"/>
              <a:t>Grid-Interactive Efficient Building Characteristics</a:t>
            </a:r>
            <a:endParaRPr lang="en-US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C27DFB-2DFE-4E58-D343-253B4F2ABE2D}"/>
              </a:ext>
            </a:extLst>
          </p:cNvPr>
          <p:cNvSpPr txBox="1"/>
          <p:nvPr/>
        </p:nvSpPr>
        <p:spPr>
          <a:xfrm rot="16200000">
            <a:off x="-1229161" y="3470120"/>
            <a:ext cx="340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2">
                    <a:lumMod val="75000"/>
                  </a:schemeClr>
                </a:solidFill>
              </a:rPr>
              <a:t>Source: DOE, 2019</a:t>
            </a:r>
          </a:p>
        </p:txBody>
      </p:sp>
    </p:spTree>
    <p:extLst>
      <p:ext uri="{BB962C8B-B14F-4D97-AF65-F5344CB8AC3E}">
        <p14:creationId xmlns:p14="http://schemas.microsoft.com/office/powerpoint/2010/main" val="194603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 Color Palette">
      <a:dk1>
        <a:srgbClr val="000000"/>
      </a:dk1>
      <a:lt1>
        <a:srgbClr val="FFFFFF"/>
      </a:lt1>
      <a:dk2>
        <a:srgbClr val="000000"/>
      </a:dk2>
      <a:lt2>
        <a:srgbClr val="F1F1F0"/>
      </a:lt2>
      <a:accent1>
        <a:srgbClr val="9D1F61"/>
      </a:accent1>
      <a:accent2>
        <a:srgbClr val="A0D7CA"/>
      </a:accent2>
      <a:accent3>
        <a:srgbClr val="272E69"/>
      </a:accent3>
      <a:accent4>
        <a:srgbClr val="C8EAF7"/>
      </a:accent4>
      <a:accent5>
        <a:srgbClr val="2C2C2B"/>
      </a:accent5>
      <a:accent6>
        <a:srgbClr val="F1F1F0"/>
      </a:accent6>
      <a:hlink>
        <a:srgbClr val="9D1F61"/>
      </a:hlink>
      <a:folHlink>
        <a:srgbClr val="55104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F2A6B7C-DDD4-4A73-9811-9D70C61427E8}" vid="{6A8E4BE9-BEB1-4B65-A47A-7911F809C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4E7377033654BA1E1150E753DAC58" ma:contentTypeVersion="14" ma:contentTypeDescription="Create a new document." ma:contentTypeScope="" ma:versionID="485898d6d94559f21fede064ae6a29d3">
  <xsd:schema xmlns:xsd="http://www.w3.org/2001/XMLSchema" xmlns:xs="http://www.w3.org/2001/XMLSchema" xmlns:p="http://schemas.microsoft.com/office/2006/metadata/properties" xmlns:ns2="cc260708-1200-4e1a-9524-151a3045224f" xmlns:ns3="7047d13a-3d85-4210-90f4-cf6e6b1ca963" targetNamespace="http://schemas.microsoft.com/office/2006/metadata/properties" ma:root="true" ma:fieldsID="dd1a01979caa00d344ed63303312eabf" ns2:_="" ns3:_="">
    <xsd:import namespace="cc260708-1200-4e1a-9524-151a3045224f"/>
    <xsd:import namespace="7047d13a-3d85-4210-90f4-cf6e6b1ca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0708-1200-4e1a-9524-151a30452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cdb0c2-b311-48ea-8847-e093fd63e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7d13a-3d85-4210-90f4-cf6e6b1ca96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b3768f2-0c08-4726-b9bb-d7c116746309}" ma:internalName="TaxCatchAll" ma:showField="CatchAllData" ma:web="7047d13a-3d85-4210-90f4-cf6e6b1ca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47d13a-3d85-4210-90f4-cf6e6b1ca963" xsi:nil="true"/>
    <lcf76f155ced4ddcb4097134ff3c332f xmlns="cc260708-1200-4e1a-9524-151a304522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027CAB-C1DE-4EB5-BD32-DF5B29B4D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86EDC-E708-482E-A3A2-89E9912EFEEA}"/>
</file>

<file path=customXml/itemProps3.xml><?xml version="1.0" encoding="utf-8"?>
<ds:datastoreItem xmlns:ds="http://schemas.openxmlformats.org/officeDocument/2006/customXml" ds:itemID="{7AA9B58F-016E-4363-828C-7427F815DB64}">
  <ds:schemaRefs>
    <ds:schemaRef ds:uri="http://purl.org/dc/elements/1.1/"/>
    <ds:schemaRef ds:uri="http://schemas.microsoft.com/office/2006/metadata/properties"/>
    <ds:schemaRef ds:uri="6c1a1214-0810-40bf-86f9-4bee428b2a9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66e6e60-ef92-41bb-9da9-41459bd883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Slipstream-PPT-template-widescreen</Template>
  <TotalTime>561</TotalTime>
  <Words>1074</Words>
  <Application>Microsoft Office PowerPoint</Application>
  <PresentationFormat>Widescreen</PresentationFormat>
  <Paragraphs>234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Gill Sans</vt:lpstr>
      <vt:lpstr>Times New Roman</vt:lpstr>
      <vt:lpstr>Office Theme</vt:lpstr>
      <vt:lpstr>Introduction to GEBs and GEB Controls</vt:lpstr>
      <vt:lpstr>Who we are</vt:lpstr>
      <vt:lpstr>Outline</vt:lpstr>
      <vt:lpstr>GEB</vt:lpstr>
      <vt:lpstr>What is a GEB?</vt:lpstr>
      <vt:lpstr>Distributed Energy Resources (DER)</vt:lpstr>
      <vt:lpstr>Why DERs in Buildings</vt:lpstr>
      <vt:lpstr>DER Learning Resource</vt:lpstr>
      <vt:lpstr>GEB Characteristics</vt:lpstr>
      <vt:lpstr>GEB Controls</vt:lpstr>
      <vt:lpstr>Different DER Control Models</vt:lpstr>
      <vt:lpstr>A Generic GEB Control Platform</vt:lpstr>
      <vt:lpstr>A Generic GEB Control Platform</vt:lpstr>
      <vt:lpstr>Current GEB Control Software Options</vt:lpstr>
      <vt:lpstr>Eclipse VOLTTRON</vt:lpstr>
      <vt:lpstr>Slipstream GEB Platform Architecture</vt:lpstr>
      <vt:lpstr>Slipstream GEB Platform Components</vt:lpstr>
      <vt:lpstr>Slipstream GEB Platform User Interface</vt:lpstr>
      <vt:lpstr>Prescriptive Data - Nantum</vt:lpstr>
      <vt:lpstr>Kinetic Buildings - Synapse</vt:lpstr>
      <vt:lpstr>Current GEB Control Software Capabilities</vt:lpstr>
      <vt:lpstr>What Knowledge Building Engineers Need to Know</vt:lpstr>
      <vt:lpstr>Automated Demand Response Through GEB Controls</vt:lpstr>
      <vt:lpstr>Automated Demand Response Through GEB Controls</vt:lpstr>
      <vt:lpstr>Lessons Learned</vt:lpstr>
      <vt:lpstr>Lessons Learned</vt:lpstr>
      <vt:lpstr>Minimum Airflow Adjustment</vt:lpstr>
      <vt:lpstr>An Example</vt:lpstr>
      <vt:lpstr>Lessons Learned and  Future GEB Research/Demonstration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Joe Zhou</dc:creator>
  <cp:lastModifiedBy>Alexis Garland</cp:lastModifiedBy>
  <cp:revision>6</cp:revision>
  <dcterms:created xsi:type="dcterms:W3CDTF">2022-09-06T16:44:49Z</dcterms:created>
  <dcterms:modified xsi:type="dcterms:W3CDTF">2022-10-13T11:33:51Z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0x010100D6B26AF468731D4A854824ED81E4F4E1</vt:lpwstr>
  </property>
  <property fmtid="{D5CDD505-2E9C-101B-9397-08002B2CF9AE}" pid="3" name="MediaServiceImageTags">
    <vt:lpwstr/>
  </property>
</Properties>
</file>