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70" r:id="rId5"/>
    <p:sldId id="268" r:id="rId6"/>
    <p:sldId id="286" r:id="rId7"/>
    <p:sldId id="287" r:id="rId8"/>
    <p:sldId id="288" r:id="rId9"/>
    <p:sldId id="289" r:id="rId10"/>
    <p:sldId id="290" r:id="rId11"/>
    <p:sldId id="292" r:id="rId12"/>
    <p:sldId id="271" r:id="rId13"/>
    <p:sldId id="272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82" r:id="rId22"/>
    <p:sldId id="275" r:id="rId23"/>
    <p:sldId id="284" r:id="rId24"/>
    <p:sldId id="291" r:id="rId25"/>
    <p:sldId id="274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A510"/>
    <a:srgbClr val="008FC1"/>
    <a:srgbClr val="007BB3"/>
    <a:srgbClr val="075384"/>
    <a:srgbClr val="55B6DA"/>
    <a:srgbClr val="444346"/>
    <a:srgbClr val="519535"/>
    <a:srgbClr val="92C83E"/>
    <a:srgbClr val="519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67"/>
    <p:restoredTop sz="95878"/>
  </p:normalViewPr>
  <p:slideViewPr>
    <p:cSldViewPr snapToGrid="0" snapToObjects="1" showGuides="1">
      <p:cViewPr>
        <p:scale>
          <a:sx n="81" d="100"/>
          <a:sy n="81" d="100"/>
        </p:scale>
        <p:origin x="876" y="-108"/>
      </p:cViewPr>
      <p:guideLst>
        <p:guide orient="horz" pos="2160"/>
        <p:guide pos="21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50C1A-F986-49D9-9026-D9244F93E6C6}" type="doc">
      <dgm:prSet loTypeId="urn:microsoft.com/office/officeart/2008/layout/AlternatingPictureBlocks" loCatId="picture" qsTypeId="urn:microsoft.com/office/officeart/2005/8/quickstyle/simple1" qsCatId="simple" csTypeId="urn:microsoft.com/office/officeart/2005/8/colors/accent1_2" csCatId="accent1" phldr="1"/>
      <dgm:spPr/>
    </dgm:pt>
    <dgm:pt modelId="{E03731D9-BCF3-4855-8EC2-FBF22D366988}">
      <dgm:prSet phldrT="[Text]"/>
      <dgm:spPr/>
      <dgm:t>
        <a:bodyPr/>
        <a:lstStyle/>
        <a:p>
          <a:r>
            <a:rPr lang="en-US"/>
            <a:t>sparadis@mwalliance.org</a:t>
          </a:r>
        </a:p>
      </dgm:t>
    </dgm:pt>
    <dgm:pt modelId="{2B2C7244-BC07-4143-B35B-CF100ED8346A}" type="parTrans" cxnId="{E64EE8FB-C64F-4864-90CB-2501E8762260}">
      <dgm:prSet/>
      <dgm:spPr/>
      <dgm:t>
        <a:bodyPr/>
        <a:lstStyle/>
        <a:p>
          <a:endParaRPr lang="en-US"/>
        </a:p>
      </dgm:t>
    </dgm:pt>
    <dgm:pt modelId="{7EA8BFD5-506B-47CF-B8D8-672E150BA9D6}" type="sibTrans" cxnId="{E64EE8FB-C64F-4864-90CB-2501E8762260}">
      <dgm:prSet/>
      <dgm:spPr/>
      <dgm:t>
        <a:bodyPr/>
        <a:lstStyle/>
        <a:p>
          <a:endParaRPr lang="en-US"/>
        </a:p>
      </dgm:t>
    </dgm:pt>
    <dgm:pt modelId="{14E92451-8D81-4004-8059-B664D4A485F7}">
      <dgm:prSet phldrT="[Text]"/>
      <dgm:spPr/>
      <dgm:t>
        <a:bodyPr/>
        <a:lstStyle/>
        <a:p>
          <a:r>
            <a:rPr lang="en-US"/>
            <a:t>312.784.7267</a:t>
          </a:r>
        </a:p>
      </dgm:t>
    </dgm:pt>
    <dgm:pt modelId="{46EED251-CFF5-4A90-9443-E0888700A571}" type="parTrans" cxnId="{E9B1BAF9-0F6B-4993-A98D-2074C4FD4AD0}">
      <dgm:prSet/>
      <dgm:spPr/>
      <dgm:t>
        <a:bodyPr/>
        <a:lstStyle/>
        <a:p>
          <a:endParaRPr lang="en-US"/>
        </a:p>
      </dgm:t>
    </dgm:pt>
    <dgm:pt modelId="{FCB6A087-C139-4526-88E8-E14B9CF27705}" type="sibTrans" cxnId="{E9B1BAF9-0F6B-4993-A98D-2074C4FD4AD0}">
      <dgm:prSet/>
      <dgm:spPr/>
      <dgm:t>
        <a:bodyPr/>
        <a:lstStyle/>
        <a:p>
          <a:endParaRPr lang="en-US"/>
        </a:p>
      </dgm:t>
    </dgm:pt>
    <dgm:pt modelId="{D18D56E2-7DB9-4987-8B1C-7BDC969E0A04}">
      <dgm:prSet phldrT="[Text]"/>
      <dgm:spPr/>
      <dgm:t>
        <a:bodyPr/>
        <a:lstStyle/>
        <a:p>
          <a:r>
            <a:rPr lang="en-US"/>
            <a:t>www.mwalliance.org</a:t>
          </a:r>
        </a:p>
      </dgm:t>
    </dgm:pt>
    <dgm:pt modelId="{702735F5-B36A-4A67-A209-1C3D44467AA4}" type="parTrans" cxnId="{431BFB67-EB16-4D0B-8F8D-22DCBC0AF608}">
      <dgm:prSet/>
      <dgm:spPr/>
      <dgm:t>
        <a:bodyPr/>
        <a:lstStyle/>
        <a:p>
          <a:endParaRPr lang="en-US"/>
        </a:p>
      </dgm:t>
    </dgm:pt>
    <dgm:pt modelId="{D58C0A0A-7023-4A48-BAAE-DAB73DB9850F}" type="sibTrans" cxnId="{431BFB67-EB16-4D0B-8F8D-22DCBC0AF608}">
      <dgm:prSet/>
      <dgm:spPr/>
      <dgm:t>
        <a:bodyPr/>
        <a:lstStyle/>
        <a:p>
          <a:endParaRPr lang="en-US"/>
        </a:p>
      </dgm:t>
    </dgm:pt>
    <dgm:pt modelId="{A8BD133C-CD81-4E28-ADC2-F99E06C1A074}" type="pres">
      <dgm:prSet presAssocID="{4A350C1A-F986-49D9-9026-D9244F93E6C6}" presName="linearFlow" presStyleCnt="0">
        <dgm:presLayoutVars>
          <dgm:dir/>
          <dgm:resizeHandles val="exact"/>
        </dgm:presLayoutVars>
      </dgm:prSet>
      <dgm:spPr/>
    </dgm:pt>
    <dgm:pt modelId="{BA052ACE-11BF-462E-913D-80A795718398}" type="pres">
      <dgm:prSet presAssocID="{E03731D9-BCF3-4855-8EC2-FBF22D366988}" presName="comp" presStyleCnt="0"/>
      <dgm:spPr/>
    </dgm:pt>
    <dgm:pt modelId="{2DE73C8C-74F1-4C22-89D8-855CD799CF7C}" type="pres">
      <dgm:prSet presAssocID="{E03731D9-BCF3-4855-8EC2-FBF22D366988}" presName="rect2" presStyleLbl="node1" presStyleIdx="0" presStyleCnt="3">
        <dgm:presLayoutVars>
          <dgm:bulletEnabled val="1"/>
        </dgm:presLayoutVars>
      </dgm:prSet>
      <dgm:spPr/>
    </dgm:pt>
    <dgm:pt modelId="{6185A6A5-460E-41E1-BB01-830A9A7F8DB6}" type="pres">
      <dgm:prSet presAssocID="{E03731D9-BCF3-4855-8EC2-FBF22D366988}" presName="rect1" presStyleLbl="ln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Envelope with solid fill"/>
        </a:ext>
      </dgm:extLst>
    </dgm:pt>
    <dgm:pt modelId="{4F987D10-D03A-4A90-BFE3-FBDA65815E8B}" type="pres">
      <dgm:prSet presAssocID="{7EA8BFD5-506B-47CF-B8D8-672E150BA9D6}" presName="sibTrans" presStyleCnt="0"/>
      <dgm:spPr/>
    </dgm:pt>
    <dgm:pt modelId="{D66E4E46-DB2D-4CF5-B43A-E1FBB1697A53}" type="pres">
      <dgm:prSet presAssocID="{14E92451-8D81-4004-8059-B664D4A485F7}" presName="comp" presStyleCnt="0"/>
      <dgm:spPr/>
    </dgm:pt>
    <dgm:pt modelId="{6677DB2B-7AFA-4ED1-AED2-7FD47D7711B9}" type="pres">
      <dgm:prSet presAssocID="{14E92451-8D81-4004-8059-B664D4A485F7}" presName="rect2" presStyleLbl="node1" presStyleIdx="1" presStyleCnt="3">
        <dgm:presLayoutVars>
          <dgm:bulletEnabled val="1"/>
        </dgm:presLayoutVars>
      </dgm:prSet>
      <dgm:spPr/>
    </dgm:pt>
    <dgm:pt modelId="{56F6104F-BB20-4713-B384-7D1B902909AF}" type="pres">
      <dgm:prSet presAssocID="{14E92451-8D81-4004-8059-B664D4A485F7}" presName="rect1" presStyleLbl="ln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Receiver with solid fill"/>
        </a:ext>
      </dgm:extLst>
    </dgm:pt>
    <dgm:pt modelId="{6FB6B64D-E5D4-4E05-AAD6-3CFD682528BC}" type="pres">
      <dgm:prSet presAssocID="{FCB6A087-C139-4526-88E8-E14B9CF27705}" presName="sibTrans" presStyleCnt="0"/>
      <dgm:spPr/>
    </dgm:pt>
    <dgm:pt modelId="{17BD6EFF-A8E2-4E1E-B42B-2D2E968DA5F1}" type="pres">
      <dgm:prSet presAssocID="{D18D56E2-7DB9-4987-8B1C-7BDC969E0A04}" presName="comp" presStyleCnt="0"/>
      <dgm:spPr/>
    </dgm:pt>
    <dgm:pt modelId="{BA298F11-DDC6-4546-95FB-B99C95ACEF5A}" type="pres">
      <dgm:prSet presAssocID="{D18D56E2-7DB9-4987-8B1C-7BDC969E0A04}" presName="rect2" presStyleLbl="node1" presStyleIdx="2" presStyleCnt="3">
        <dgm:presLayoutVars>
          <dgm:bulletEnabled val="1"/>
        </dgm:presLayoutVars>
      </dgm:prSet>
      <dgm:spPr/>
    </dgm:pt>
    <dgm:pt modelId="{BB032FE5-C854-4506-9C7A-00704B30A81E}" type="pres">
      <dgm:prSet presAssocID="{D18D56E2-7DB9-4987-8B1C-7BDC969E0A04}" presName="rect1" presStyleLbl="ln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Internet with solid fill"/>
        </a:ext>
      </dgm:extLst>
    </dgm:pt>
  </dgm:ptLst>
  <dgm:cxnLst>
    <dgm:cxn modelId="{EF906B1C-3037-420E-9F39-C4CE9429A5EE}" type="presOf" srcId="{4A350C1A-F986-49D9-9026-D9244F93E6C6}" destId="{A8BD133C-CD81-4E28-ADC2-F99E06C1A074}" srcOrd="0" destOrd="0" presId="urn:microsoft.com/office/officeart/2008/layout/AlternatingPictureBlocks"/>
    <dgm:cxn modelId="{FB1B173A-0618-43AC-A3E4-ADF1CBBD7AED}" type="presOf" srcId="{E03731D9-BCF3-4855-8EC2-FBF22D366988}" destId="{2DE73C8C-74F1-4C22-89D8-855CD799CF7C}" srcOrd="0" destOrd="0" presId="urn:microsoft.com/office/officeart/2008/layout/AlternatingPictureBlocks"/>
    <dgm:cxn modelId="{431BFB67-EB16-4D0B-8F8D-22DCBC0AF608}" srcId="{4A350C1A-F986-49D9-9026-D9244F93E6C6}" destId="{D18D56E2-7DB9-4987-8B1C-7BDC969E0A04}" srcOrd="2" destOrd="0" parTransId="{702735F5-B36A-4A67-A209-1C3D44467AA4}" sibTransId="{D58C0A0A-7023-4A48-BAAE-DAB73DB9850F}"/>
    <dgm:cxn modelId="{5D35514B-A935-43FB-8C3B-EE51B598195E}" type="presOf" srcId="{D18D56E2-7DB9-4987-8B1C-7BDC969E0A04}" destId="{BA298F11-DDC6-4546-95FB-B99C95ACEF5A}" srcOrd="0" destOrd="0" presId="urn:microsoft.com/office/officeart/2008/layout/AlternatingPictureBlocks"/>
    <dgm:cxn modelId="{DCCF9252-EAF2-49A6-B2C3-AC470CFE8829}" type="presOf" srcId="{14E92451-8D81-4004-8059-B664D4A485F7}" destId="{6677DB2B-7AFA-4ED1-AED2-7FD47D7711B9}" srcOrd="0" destOrd="0" presId="urn:microsoft.com/office/officeart/2008/layout/AlternatingPictureBlocks"/>
    <dgm:cxn modelId="{E9B1BAF9-0F6B-4993-A98D-2074C4FD4AD0}" srcId="{4A350C1A-F986-49D9-9026-D9244F93E6C6}" destId="{14E92451-8D81-4004-8059-B664D4A485F7}" srcOrd="1" destOrd="0" parTransId="{46EED251-CFF5-4A90-9443-E0888700A571}" sibTransId="{FCB6A087-C139-4526-88E8-E14B9CF27705}"/>
    <dgm:cxn modelId="{E64EE8FB-C64F-4864-90CB-2501E8762260}" srcId="{4A350C1A-F986-49D9-9026-D9244F93E6C6}" destId="{E03731D9-BCF3-4855-8EC2-FBF22D366988}" srcOrd="0" destOrd="0" parTransId="{2B2C7244-BC07-4143-B35B-CF100ED8346A}" sibTransId="{7EA8BFD5-506B-47CF-B8D8-672E150BA9D6}"/>
    <dgm:cxn modelId="{EED6AF3D-6E76-4684-B17F-3F4E2A788B53}" type="presParOf" srcId="{A8BD133C-CD81-4E28-ADC2-F99E06C1A074}" destId="{BA052ACE-11BF-462E-913D-80A795718398}" srcOrd="0" destOrd="0" presId="urn:microsoft.com/office/officeart/2008/layout/AlternatingPictureBlocks"/>
    <dgm:cxn modelId="{39353C86-28AC-4E83-8246-B21A82B85FD1}" type="presParOf" srcId="{BA052ACE-11BF-462E-913D-80A795718398}" destId="{2DE73C8C-74F1-4C22-89D8-855CD799CF7C}" srcOrd="0" destOrd="0" presId="urn:microsoft.com/office/officeart/2008/layout/AlternatingPictureBlocks"/>
    <dgm:cxn modelId="{8794E2FA-9CEE-413D-9CE6-0C925FEAF8D5}" type="presParOf" srcId="{BA052ACE-11BF-462E-913D-80A795718398}" destId="{6185A6A5-460E-41E1-BB01-830A9A7F8DB6}" srcOrd="1" destOrd="0" presId="urn:microsoft.com/office/officeart/2008/layout/AlternatingPictureBlocks"/>
    <dgm:cxn modelId="{570D7B09-4BE7-439B-9048-4DA11DF9E153}" type="presParOf" srcId="{A8BD133C-CD81-4E28-ADC2-F99E06C1A074}" destId="{4F987D10-D03A-4A90-BFE3-FBDA65815E8B}" srcOrd="1" destOrd="0" presId="urn:microsoft.com/office/officeart/2008/layout/AlternatingPictureBlocks"/>
    <dgm:cxn modelId="{74258C22-122E-48DE-8FAA-3A337E41AA91}" type="presParOf" srcId="{A8BD133C-CD81-4E28-ADC2-F99E06C1A074}" destId="{D66E4E46-DB2D-4CF5-B43A-E1FBB1697A53}" srcOrd="2" destOrd="0" presId="urn:microsoft.com/office/officeart/2008/layout/AlternatingPictureBlocks"/>
    <dgm:cxn modelId="{D12E9B5A-5BAA-4A2A-817D-9E3EC87302A4}" type="presParOf" srcId="{D66E4E46-DB2D-4CF5-B43A-E1FBB1697A53}" destId="{6677DB2B-7AFA-4ED1-AED2-7FD47D7711B9}" srcOrd="0" destOrd="0" presId="urn:microsoft.com/office/officeart/2008/layout/AlternatingPictureBlocks"/>
    <dgm:cxn modelId="{E59E595F-8584-4688-ACDF-77812EBC1416}" type="presParOf" srcId="{D66E4E46-DB2D-4CF5-B43A-E1FBB1697A53}" destId="{56F6104F-BB20-4713-B384-7D1B902909AF}" srcOrd="1" destOrd="0" presId="urn:microsoft.com/office/officeart/2008/layout/AlternatingPictureBlocks"/>
    <dgm:cxn modelId="{5CD85813-3D35-48AE-818D-C6BC7CAADD80}" type="presParOf" srcId="{A8BD133C-CD81-4E28-ADC2-F99E06C1A074}" destId="{6FB6B64D-E5D4-4E05-AAD6-3CFD682528BC}" srcOrd="3" destOrd="0" presId="urn:microsoft.com/office/officeart/2008/layout/AlternatingPictureBlocks"/>
    <dgm:cxn modelId="{8E05E459-8865-4B86-95FA-7E6EFD3A3C1D}" type="presParOf" srcId="{A8BD133C-CD81-4E28-ADC2-F99E06C1A074}" destId="{17BD6EFF-A8E2-4E1E-B42B-2D2E968DA5F1}" srcOrd="4" destOrd="0" presId="urn:microsoft.com/office/officeart/2008/layout/AlternatingPictureBlocks"/>
    <dgm:cxn modelId="{C5881462-BF4D-44BE-B19F-A6AF545BB5A5}" type="presParOf" srcId="{17BD6EFF-A8E2-4E1E-B42B-2D2E968DA5F1}" destId="{BA298F11-DDC6-4546-95FB-B99C95ACEF5A}" srcOrd="0" destOrd="0" presId="urn:microsoft.com/office/officeart/2008/layout/AlternatingPictureBlocks"/>
    <dgm:cxn modelId="{890C39EF-62D4-4753-A7AB-2653B0D04FBF}" type="presParOf" srcId="{17BD6EFF-A8E2-4E1E-B42B-2D2E968DA5F1}" destId="{BB032FE5-C854-4506-9C7A-00704B30A81E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73C8C-74F1-4C22-89D8-855CD799CF7C}">
      <dsp:nvSpPr>
        <dsp:cNvPr id="0" name=""/>
        <dsp:cNvSpPr/>
      </dsp:nvSpPr>
      <dsp:spPr>
        <a:xfrm>
          <a:off x="3689248" y="171"/>
          <a:ext cx="2105749" cy="952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sparadis@mwalliance.org</a:t>
          </a:r>
        </a:p>
      </dsp:txBody>
      <dsp:txXfrm>
        <a:off x="3689248" y="171"/>
        <a:ext cx="2105749" cy="952397"/>
      </dsp:txXfrm>
    </dsp:sp>
    <dsp:sp modelId="{6185A6A5-460E-41E1-BB01-830A9A7F8DB6}">
      <dsp:nvSpPr>
        <dsp:cNvPr id="0" name=""/>
        <dsp:cNvSpPr/>
      </dsp:nvSpPr>
      <dsp:spPr>
        <a:xfrm>
          <a:off x="2652088" y="171"/>
          <a:ext cx="942873" cy="9523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7DB2B-7AFA-4ED1-AED2-7FD47D7711B9}">
      <dsp:nvSpPr>
        <dsp:cNvPr id="0" name=""/>
        <dsp:cNvSpPr/>
      </dsp:nvSpPr>
      <dsp:spPr>
        <a:xfrm>
          <a:off x="2652088" y="1109713"/>
          <a:ext cx="2105749" cy="952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312.784.7267</a:t>
          </a:r>
        </a:p>
      </dsp:txBody>
      <dsp:txXfrm>
        <a:off x="2652088" y="1109713"/>
        <a:ext cx="2105749" cy="952397"/>
      </dsp:txXfrm>
    </dsp:sp>
    <dsp:sp modelId="{56F6104F-BB20-4713-B384-7D1B902909AF}">
      <dsp:nvSpPr>
        <dsp:cNvPr id="0" name=""/>
        <dsp:cNvSpPr/>
      </dsp:nvSpPr>
      <dsp:spPr>
        <a:xfrm>
          <a:off x="4852125" y="1109713"/>
          <a:ext cx="942873" cy="9523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98F11-DDC6-4546-95FB-B99C95ACEF5A}">
      <dsp:nvSpPr>
        <dsp:cNvPr id="0" name=""/>
        <dsp:cNvSpPr/>
      </dsp:nvSpPr>
      <dsp:spPr>
        <a:xfrm>
          <a:off x="3689248" y="2219256"/>
          <a:ext cx="2105749" cy="952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www.mwalliance.org</a:t>
          </a:r>
        </a:p>
      </dsp:txBody>
      <dsp:txXfrm>
        <a:off x="3689248" y="2219256"/>
        <a:ext cx="2105749" cy="952397"/>
      </dsp:txXfrm>
    </dsp:sp>
    <dsp:sp modelId="{BB032FE5-C854-4506-9C7A-00704B30A81E}">
      <dsp:nvSpPr>
        <dsp:cNvPr id="0" name=""/>
        <dsp:cNvSpPr/>
      </dsp:nvSpPr>
      <dsp:spPr>
        <a:xfrm>
          <a:off x="2652088" y="2219256"/>
          <a:ext cx="942873" cy="9523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07665-3A56-004F-B6B2-A80E7F4A04EB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FF277-6385-D946-B6F6-61C7D32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32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32500" y="6030913"/>
            <a:ext cx="3111500" cy="722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0"/>
            <a:ext cx="9144000" cy="5165706"/>
          </a:xfrm>
        </p:spPr>
        <p:txBody>
          <a:bodyPr/>
          <a:lstStyle>
            <a:lvl1pPr marL="0" indent="0">
              <a:buNone/>
              <a:defRPr sz="2800">
                <a:solidFill>
                  <a:srgbClr val="007BB3"/>
                </a:solidFill>
                <a:latin typeface="Century Gothic"/>
                <a:cs typeface="Century Gothic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Picture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319CA1-35B1-6543-A411-4E278325E406}"/>
              </a:ext>
            </a:extLst>
          </p:cNvPr>
          <p:cNvSpPr/>
          <p:nvPr userDrawn="1"/>
        </p:nvSpPr>
        <p:spPr>
          <a:xfrm>
            <a:off x="6631308" y="5936985"/>
            <a:ext cx="2512692" cy="9101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5203371A-B014-6140-9AC6-6E6C86D873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792" y="5346643"/>
            <a:ext cx="2187767" cy="76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161AB5F-062B-6645-8B7C-A76DC72011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2540" y="6397637"/>
            <a:ext cx="5679960" cy="318334"/>
          </a:xfrm>
        </p:spPr>
        <p:txBody>
          <a:bodyPr>
            <a:noAutofit/>
          </a:bodyPr>
          <a:lstStyle>
            <a:lvl1pPr marL="0" indent="0" algn="l">
              <a:buNone/>
              <a:defRPr sz="1800" b="0" i="0" baseline="0">
                <a:solidFill>
                  <a:srgbClr val="DBA510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Event or Speaker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0C7FF758-D4CC-1547-8341-9906EBF11A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31308" y="6391350"/>
            <a:ext cx="2336251" cy="324621"/>
          </a:xfrm>
        </p:spPr>
        <p:txBody>
          <a:bodyPr>
            <a:noAutofit/>
          </a:bodyPr>
          <a:lstStyle>
            <a:lvl1pPr marL="0" indent="0" algn="r">
              <a:buNone/>
              <a:defRPr sz="1800" b="0" i="0" baseline="0">
                <a:solidFill>
                  <a:srgbClr val="DBA510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975D112-8DAC-BB49-98E6-C88FEF4DB94A}"/>
              </a:ext>
            </a:extLst>
          </p:cNvPr>
          <p:cNvCxnSpPr/>
          <p:nvPr userDrawn="1"/>
        </p:nvCxnSpPr>
        <p:spPr>
          <a:xfrm>
            <a:off x="0" y="5181479"/>
            <a:ext cx="9144000" cy="0"/>
          </a:xfrm>
          <a:prstGeom prst="line">
            <a:avLst/>
          </a:prstGeom>
          <a:ln w="57150">
            <a:solidFill>
              <a:srgbClr val="007BB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D37F5E-FE13-5D44-B1C5-A2BDE0F94C76}"/>
              </a:ext>
            </a:extLst>
          </p:cNvPr>
          <p:cNvCxnSpPr/>
          <p:nvPr userDrawn="1"/>
        </p:nvCxnSpPr>
        <p:spPr>
          <a:xfrm>
            <a:off x="0" y="6266975"/>
            <a:ext cx="9144000" cy="0"/>
          </a:xfrm>
          <a:prstGeom prst="line">
            <a:avLst/>
          </a:prstGeom>
          <a:ln w="57150">
            <a:solidFill>
              <a:srgbClr val="007BB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68D3C508-99EA-BE44-9D74-D65A530230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2540" y="5443788"/>
            <a:ext cx="5679960" cy="565899"/>
          </a:xfrm>
        </p:spPr>
        <p:txBody>
          <a:bodyPr>
            <a:noAutofit/>
          </a:bodyPr>
          <a:lstStyle>
            <a:lvl1pPr marL="0" indent="0" algn="l">
              <a:buNone/>
              <a:defRPr sz="3200" b="0" i="0" baseline="0">
                <a:solidFill>
                  <a:srgbClr val="007BB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09478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9B99A-F44E-4347-B184-C18623A9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8FDC64-8477-3D40-BD7F-5DCBAEE85231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3882B1-7F8C-FF4E-A3E9-882A5D2D65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692" y="5995145"/>
            <a:ext cx="9150691" cy="7218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77B69ED-54D8-BF45-9841-12A7213878B2}"/>
              </a:ext>
            </a:extLst>
          </p:cNvPr>
          <p:cNvSpPr/>
          <p:nvPr userDrawn="1"/>
        </p:nvSpPr>
        <p:spPr>
          <a:xfrm>
            <a:off x="6958361" y="6079602"/>
            <a:ext cx="1886871" cy="6722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36B44FA8-12CA-3841-955B-9B25EA3F91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159" y="6130472"/>
            <a:ext cx="1641275" cy="57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F542DC2-DD98-A040-AD9B-59BFBA13D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690891"/>
            <a:ext cx="8229600" cy="36933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BB3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96DC3128-EC6F-0441-A4AE-5D5B89E5EB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3059668"/>
            <a:ext cx="8248650" cy="36933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algn="ctr"/>
            <a:r>
              <a:rPr lang="en-US" i="1" dirty="0">
                <a:solidFill>
                  <a:srgbClr val="DBA510"/>
                </a:solidFill>
              </a:rPr>
              <a:t>Sub header</a:t>
            </a:r>
          </a:p>
        </p:txBody>
      </p:sp>
    </p:spTree>
    <p:extLst>
      <p:ext uri="{BB962C8B-B14F-4D97-AF65-F5344CB8AC3E}">
        <p14:creationId xmlns:p14="http://schemas.microsoft.com/office/powerpoint/2010/main" val="76519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32500" y="6030913"/>
            <a:ext cx="3111500" cy="722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319CA1-35B1-6543-A411-4E278325E406}"/>
              </a:ext>
            </a:extLst>
          </p:cNvPr>
          <p:cNvSpPr/>
          <p:nvPr userDrawn="1"/>
        </p:nvSpPr>
        <p:spPr>
          <a:xfrm>
            <a:off x="6631308" y="5936985"/>
            <a:ext cx="2512692" cy="9101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F56F63-F4D6-0E4C-A1D1-F7318DA6F0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691" y="5690392"/>
            <a:ext cx="9150691" cy="72185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27115E-EBC2-2349-A737-941701C80F1A}"/>
              </a:ext>
            </a:extLst>
          </p:cNvPr>
          <p:cNvSpPr/>
          <p:nvPr userDrawn="1"/>
        </p:nvSpPr>
        <p:spPr>
          <a:xfrm>
            <a:off x="6352529" y="5690391"/>
            <a:ext cx="2512692" cy="9101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5203371A-B014-6140-9AC6-6E6C86D873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992" y="5765379"/>
            <a:ext cx="2187767" cy="76019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A0CD95DB-8652-4A4A-A113-1719FF19FF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4420" y="445755"/>
            <a:ext cx="5679960" cy="487752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2800" b="0" i="0" baseline="0">
                <a:solidFill>
                  <a:srgbClr val="007BB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Presenters</a:t>
            </a:r>
          </a:p>
        </p:txBody>
      </p:sp>
    </p:spTree>
    <p:extLst>
      <p:ext uri="{BB962C8B-B14F-4D97-AF65-F5344CB8AC3E}">
        <p14:creationId xmlns:p14="http://schemas.microsoft.com/office/powerpoint/2010/main" val="89591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35711" y="721853"/>
            <a:ext cx="8151089" cy="542925"/>
          </a:xfrm>
        </p:spPr>
        <p:txBody>
          <a:bodyPr>
            <a:noAutofit/>
          </a:bodyPr>
          <a:lstStyle>
            <a:lvl1pPr marL="0" indent="0" algn="l">
              <a:buNone/>
              <a:defRPr sz="2800" i="1">
                <a:solidFill>
                  <a:srgbClr val="DBA510"/>
                </a:solidFill>
                <a:latin typeface="Century Gothic"/>
                <a:cs typeface="Century Gothic"/>
              </a:defRPr>
            </a:lvl1pPr>
            <a:lvl2pPr algn="r">
              <a:defRPr sz="2800">
                <a:latin typeface="Century Gothic"/>
                <a:cs typeface="Century Gothic"/>
              </a:defRPr>
            </a:lvl2pPr>
            <a:lvl3pPr algn="r">
              <a:defRPr sz="2800">
                <a:latin typeface="Century Gothic"/>
                <a:cs typeface="Century Gothic"/>
              </a:defRPr>
            </a:lvl3pPr>
            <a:lvl4pPr algn="r">
              <a:defRPr sz="2800">
                <a:latin typeface="Century Gothic"/>
                <a:cs typeface="Century Gothic"/>
              </a:defRPr>
            </a:lvl4pPr>
            <a:lvl5pPr algn="r">
              <a:defRPr sz="2800"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535259" y="283483"/>
            <a:ext cx="8151542" cy="438524"/>
          </a:xfrm>
        </p:spPr>
        <p:txBody>
          <a:bodyPr>
            <a:noAutofit/>
          </a:bodyPr>
          <a:lstStyle>
            <a:lvl1pPr algn="l">
              <a:defRPr sz="3600" b="0" i="0">
                <a:solidFill>
                  <a:srgbClr val="007BB3"/>
                </a:solidFill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EB67E4-088E-E441-994D-25EFCD877F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692" y="5995145"/>
            <a:ext cx="9150691" cy="72185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D8E3A40-CDDF-8B4B-8FAF-A0EA158A33E5}"/>
              </a:ext>
            </a:extLst>
          </p:cNvPr>
          <p:cNvSpPr/>
          <p:nvPr userDrawn="1"/>
        </p:nvSpPr>
        <p:spPr>
          <a:xfrm>
            <a:off x="6958361" y="6079602"/>
            <a:ext cx="1886871" cy="6722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8559B976-E4DB-5E42-A8ED-4A7B9AA8DC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159" y="6130472"/>
            <a:ext cx="1641275" cy="57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41A45-E889-BD4E-A797-995B8B814C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4670" y="1380307"/>
            <a:ext cx="8151089" cy="4614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8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7500" y="5900738"/>
            <a:ext cx="3746500" cy="957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9" descr="reversed 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5583238"/>
            <a:ext cx="2795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36513" y="0"/>
            <a:ext cx="9180513" cy="6858571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EBD8637-DEDC-E342-8462-9923EE0D48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2" y="6272704"/>
            <a:ext cx="9144000" cy="2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5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8FDC64-8477-3D40-BD7F-5DCBAEE85231}" type="datetimeFigureOut">
              <a:rPr lang="en-US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312E401-7774-9244-B932-1E73C5C17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595" y="6292783"/>
            <a:ext cx="1416205" cy="49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0" r:id="rId2"/>
    <p:sldLayoutId id="2147483679" r:id="rId3"/>
    <p:sldLayoutId id="2147483673" r:id="rId4"/>
    <p:sldLayoutId id="2147483678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10" Type="http://schemas.openxmlformats.org/officeDocument/2006/relationships/image" Target="../media/image13.emf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5">
            <a:extLst>
              <a:ext uri="{FF2B5EF4-FFF2-40B4-BE49-F238E27FC236}">
                <a16:creationId xmlns:a16="http://schemas.microsoft.com/office/drawing/2014/main" id="{737C6824-BBFA-6F4B-8803-67FED9F85FCD}"/>
              </a:ext>
            </a:extLst>
          </p:cNvPr>
          <p:cNvSpPr/>
          <p:nvPr/>
        </p:nvSpPr>
        <p:spPr>
          <a:xfrm rot="5400000">
            <a:off x="7579532" y="1868541"/>
            <a:ext cx="1490844" cy="1285210"/>
          </a:xfrm>
          <a:prstGeom prst="triangle">
            <a:avLst/>
          </a:prstGeom>
          <a:solidFill>
            <a:srgbClr val="519535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F34055D-6CBB-854B-B99A-8E62F8268A4C}"/>
              </a:ext>
            </a:extLst>
          </p:cNvPr>
          <p:cNvSpPr/>
          <p:nvPr/>
        </p:nvSpPr>
        <p:spPr>
          <a:xfrm rot="5400000">
            <a:off x="5080139" y="951421"/>
            <a:ext cx="3618564" cy="3119451"/>
          </a:xfrm>
          <a:prstGeom prst="triangle">
            <a:avLst/>
          </a:prstGeom>
          <a:gradFill>
            <a:gsLst>
              <a:gs pos="0">
                <a:srgbClr val="55B6DA">
                  <a:alpha val="0"/>
                </a:srgb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rgbClr val="075384">
                  <a:alpha val="41000"/>
                </a:srgbClr>
              </a:gs>
            </a:gsLst>
            <a:path path="circle">
              <a:fillToRect l="50000" t="130000" r="50000" b="-30000"/>
            </a:path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6C06EBCF-1882-D54C-A587-E9F0BA8E68E5}"/>
              </a:ext>
            </a:extLst>
          </p:cNvPr>
          <p:cNvSpPr/>
          <p:nvPr/>
        </p:nvSpPr>
        <p:spPr>
          <a:xfrm rot="5400000">
            <a:off x="4375605" y="1569031"/>
            <a:ext cx="2254130" cy="1943215"/>
          </a:xfrm>
          <a:prstGeom prst="triangle">
            <a:avLst/>
          </a:prstGeom>
          <a:solidFill>
            <a:srgbClr val="DBA5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</a:t>
            </a:r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64D3A410-04DF-C441-AA74-6510BEB2152A}"/>
              </a:ext>
            </a:extLst>
          </p:cNvPr>
          <p:cNvSpPr/>
          <p:nvPr/>
        </p:nvSpPr>
        <p:spPr>
          <a:xfrm rot="5400000">
            <a:off x="1310355" y="1209633"/>
            <a:ext cx="3019512" cy="2603027"/>
          </a:xfrm>
          <a:prstGeom prst="triangle">
            <a:avLst/>
          </a:prstGeom>
          <a:solidFill>
            <a:srgbClr val="075384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38DBBAFF-B9A7-794A-87A6-F03115A9A614}"/>
              </a:ext>
            </a:extLst>
          </p:cNvPr>
          <p:cNvSpPr/>
          <p:nvPr/>
        </p:nvSpPr>
        <p:spPr>
          <a:xfrm rot="5400000">
            <a:off x="257583" y="1569030"/>
            <a:ext cx="2254130" cy="1943215"/>
          </a:xfrm>
          <a:prstGeom prst="triangl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DE9C8B2-41FC-0743-A9CC-A54C5E023D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2540" y="6397637"/>
            <a:ext cx="6416395" cy="318334"/>
          </a:xfrm>
        </p:spPr>
        <p:txBody>
          <a:bodyPr anchor="ctr" anchorCtr="0"/>
          <a:lstStyle/>
          <a:p>
            <a:r>
              <a:rPr lang="en-US" dirty="0"/>
              <a:t>Iowa Energy Summit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EFD4FCA-30F8-6F49-835C-C45078C7BE1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768936" y="6391350"/>
            <a:ext cx="2198624" cy="330908"/>
          </a:xfrm>
        </p:spPr>
        <p:txBody>
          <a:bodyPr anchor="ctr" anchorCtr="0"/>
          <a:lstStyle/>
          <a:p>
            <a:pPr marL="0" indent="0" algn="r">
              <a:buNone/>
            </a:pPr>
            <a:r>
              <a:rPr lang="en-US" sz="1800" dirty="0">
                <a:solidFill>
                  <a:srgbClr val="DBA510"/>
                </a:solidFill>
                <a:latin typeface="Century Gothic" panose="020B0502020202020204" pitchFamily="34" charset="0"/>
              </a:rPr>
              <a:t>November 9, 2022</a:t>
            </a:r>
            <a:endParaRPr lang="en-US" dirty="0">
              <a:solidFill>
                <a:srgbClr val="DBA51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5DFAE676-E37D-6140-9C99-2E8A4C2B2D12}"/>
              </a:ext>
            </a:extLst>
          </p:cNvPr>
          <p:cNvSpPr/>
          <p:nvPr/>
        </p:nvSpPr>
        <p:spPr>
          <a:xfrm rot="5400000">
            <a:off x="2592458" y="1209633"/>
            <a:ext cx="3019512" cy="2603027"/>
          </a:xfrm>
          <a:prstGeom prst="triangle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55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91C29-D513-6AFB-A372-62C8974455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Key Investment Areas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24071A-ACC4-4A7F-8947-1E5D3AB2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EBAAD0-E1F5-FB82-960A-F4E6050AD8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Decarbonizing Electric Sector $175B</a:t>
            </a:r>
          </a:p>
          <a:p>
            <a:r>
              <a:rPr lang="en-US" dirty="0"/>
              <a:t>Clean Energy &amp; Transportation Technology Supply Chain - $60B</a:t>
            </a:r>
          </a:p>
          <a:p>
            <a:r>
              <a:rPr lang="en-US" dirty="0"/>
              <a:t>Environmental Justice - $60B</a:t>
            </a:r>
          </a:p>
          <a:p>
            <a:r>
              <a:rPr lang="en-US" dirty="0"/>
              <a:t>Clean Transportation - $30B</a:t>
            </a:r>
          </a:p>
          <a:p>
            <a:r>
              <a:rPr lang="en-US" dirty="0"/>
              <a:t>Agriculture and Conservation - $25B</a:t>
            </a:r>
          </a:p>
          <a:p>
            <a:r>
              <a:rPr lang="en-US" dirty="0"/>
              <a:t>Decarbonize Manufacturing - $12B</a:t>
            </a:r>
          </a:p>
          <a:p>
            <a:r>
              <a:rPr lang="en-US" dirty="0"/>
              <a:t>Energy Efficiency - $10B</a:t>
            </a:r>
          </a:p>
        </p:txBody>
      </p:sp>
    </p:spTree>
    <p:extLst>
      <p:ext uri="{BB962C8B-B14F-4D97-AF65-F5344CB8AC3E}">
        <p14:creationId xmlns:p14="http://schemas.microsoft.com/office/powerpoint/2010/main" val="970278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688752-741B-C25F-3D09-60BE5AD355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High-Efficiency Electric Home Rebates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2C6C32-EE7F-3C78-92BE-F5A188273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108B3-0516-6E29-5282-CDC78440D69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7620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$4.5B through FY2031</a:t>
            </a:r>
          </a:p>
          <a:p>
            <a:pPr marL="7620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Funding expected to become available in 2022, but implementation will take time</a:t>
            </a:r>
          </a:p>
          <a:p>
            <a:pPr marL="7620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Point-of-sale rebates up to $14,000 for LMI households that install new, electric qualified electrification projects (QEPs)</a:t>
            </a:r>
          </a:p>
          <a:p>
            <a:pPr marL="7620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Project costs covered: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100% for households &lt;80% AMI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50% for households 80-150% AMI</a:t>
            </a:r>
          </a:p>
          <a:p>
            <a:pPr marL="7620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Administered by State Energy </a:t>
            </a:r>
            <a:r>
              <a:rPr lang="en-US" sz="2400" dirty="0">
                <a:solidFill>
                  <a:srgbClr val="000000"/>
                </a:solidFill>
              </a:rPr>
              <a:t>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ffices &amp; Tribes</a:t>
            </a:r>
          </a:p>
          <a:p>
            <a:pPr marL="76200" rtl="0" fontAlgn="base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DOE will issue program rules and guidelines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9225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23B8C5-8ABB-9FFF-73F1-DB4CA2BCA5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High-Efficiency Electric Home Rebates, cont.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8F9771-5339-9BA7-3C73-091F36B1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2F66A-5EDF-6F9B-51D6-D5E700D0FF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7620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Max qualified electrification project (QEP) rebate levels: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$8,000 for heat pumps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$1,750 for heat pump water heaters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$840 for heat pump clothes dryers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$840 for electric or induction stoves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$4,000 for electrical panel upgrades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$2,500 for rewiring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$1,600 for basic weatherization</a:t>
            </a:r>
          </a:p>
          <a:p>
            <a:pPr marL="7620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Multifamily buildings also qualify if ≥50% of occupants are LMI</a:t>
            </a:r>
          </a:p>
          <a:p>
            <a:pPr marL="7620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Contractors can receive up to a $500 incentive</a:t>
            </a:r>
          </a:p>
          <a:p>
            <a:pPr marL="7620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42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8D1A14-3AE5-095A-E298-B763E6E139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5711" y="721853"/>
            <a:ext cx="8504922" cy="542925"/>
          </a:xfrm>
        </p:spPr>
        <p:txBody>
          <a:bodyPr/>
          <a:lstStyle/>
          <a:p>
            <a:r>
              <a:rPr lang="en-US" dirty="0"/>
              <a:t>Home Owner Manages Energy Savings Rebates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6AE041-AA07-486F-D84E-F59E8446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B0E55-E408-DC96-047E-D2D6BB66AB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/>
              <a:t>HOMES provide $4.3B</a:t>
            </a:r>
          </a:p>
          <a:p>
            <a:r>
              <a:rPr lang="en-US" sz="2400" dirty="0"/>
              <a:t>Administered through State Energy Offices</a:t>
            </a:r>
          </a:p>
          <a:p>
            <a:r>
              <a:rPr lang="en-US" sz="2400" dirty="0"/>
              <a:t>Direct rebate for home energy retrofits</a:t>
            </a:r>
          </a:p>
          <a:p>
            <a:pPr lvl="1"/>
            <a:r>
              <a:rPr lang="en-US" sz="2000" dirty="0"/>
              <a:t>Modeled $2000 for 20% savings, $4000 for 35% savings</a:t>
            </a:r>
          </a:p>
          <a:p>
            <a:pPr lvl="1"/>
            <a:r>
              <a:rPr lang="en-US" sz="2000" dirty="0"/>
              <a:t>Capped at 50% of project costs for market rate</a:t>
            </a:r>
          </a:p>
          <a:p>
            <a:r>
              <a:rPr lang="en-US" sz="2400" dirty="0"/>
              <a:t>Rebates double for LMI</a:t>
            </a:r>
          </a:p>
          <a:p>
            <a:pPr lvl="1"/>
            <a:r>
              <a:rPr lang="en-US" sz="2000" dirty="0"/>
              <a:t>Up to $8000 for 80% of project costs</a:t>
            </a:r>
          </a:p>
          <a:p>
            <a:r>
              <a:rPr lang="en-US" sz="2400" dirty="0"/>
              <a:t>Includes “prohibition of combining rebates” to prevent double-dipping with other federal grants or rebates</a:t>
            </a:r>
          </a:p>
          <a:p>
            <a:pPr lvl="1"/>
            <a:r>
              <a:rPr lang="en-US" sz="2000" dirty="0"/>
              <a:t>Does not have a prohibition with combining with state rebates or federal tax credits</a:t>
            </a:r>
          </a:p>
          <a:p>
            <a:r>
              <a:rPr lang="en-US" sz="2400" dirty="0"/>
              <a:t>Available for both single and multifamily housing </a:t>
            </a:r>
          </a:p>
        </p:txBody>
      </p:sp>
    </p:spTree>
    <p:extLst>
      <p:ext uri="{BB962C8B-B14F-4D97-AF65-F5344CB8AC3E}">
        <p14:creationId xmlns:p14="http://schemas.microsoft.com/office/powerpoint/2010/main" val="3553864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E11808-BD1F-FFD1-9B4D-65C7A26342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5712" y="721853"/>
            <a:ext cx="7837012" cy="542925"/>
          </a:xfrm>
        </p:spPr>
        <p:txBody>
          <a:bodyPr/>
          <a:lstStyle/>
          <a:p>
            <a:r>
              <a:rPr lang="en-US" dirty="0"/>
              <a:t>Home Energy Efficiency Contractor Training Grants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D3BCE9-8A84-87D7-4419-E5282814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184CF-AEC9-7A11-632B-A05B302CBE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4670" y="1703147"/>
            <a:ext cx="8151089" cy="4291997"/>
          </a:xfrm>
        </p:spPr>
        <p:txBody>
          <a:bodyPr/>
          <a:lstStyle/>
          <a:p>
            <a:r>
              <a:rPr lang="en-US" sz="2400" dirty="0"/>
              <a:t>$200M for State-based EE contractor trainings </a:t>
            </a:r>
          </a:p>
          <a:p>
            <a:r>
              <a:rPr lang="en-US" sz="2400" dirty="0"/>
              <a:t>Administered through State Energy Offices for energy efficiency and electrification contractor trainings</a:t>
            </a:r>
          </a:p>
          <a:p>
            <a:r>
              <a:rPr lang="en-US" sz="2400" dirty="0"/>
              <a:t>DOE will issue program rules and guidelines</a:t>
            </a:r>
          </a:p>
          <a:p>
            <a:r>
              <a:rPr lang="en-US" sz="2400" dirty="0"/>
              <a:t>Previously called “Home Online Performance-based Energy Efficiency” (HOPE) contractor training grants</a:t>
            </a:r>
          </a:p>
        </p:txBody>
      </p:sp>
    </p:spTree>
    <p:extLst>
      <p:ext uri="{BB962C8B-B14F-4D97-AF65-F5344CB8AC3E}">
        <p14:creationId xmlns:p14="http://schemas.microsoft.com/office/powerpoint/2010/main" val="3332725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30D761-4F40-E1D0-BE99-AD61AF0ADD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25C: Residential Energy Efficiency Tax Credit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789637-80CA-2F7D-1A9A-F02314084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AFA838-B43B-4668-479F-9E9126FBD6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4670" y="1160378"/>
            <a:ext cx="8151089" cy="4834768"/>
          </a:xfrm>
        </p:spPr>
        <p:txBody>
          <a:bodyPr/>
          <a:lstStyle/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Extended through FY2031; new version of 25C starts in 2023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Provides 30% tax credit for residential efficiency and electrification upgrades, up to $3,200 per year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Annual credit for heat pumps (HPs) and heat pump water heaters (HPWHs) capped at $2,000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Annual credit for other upgrades capped at $1,200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143000" lvl="2" indent="-228600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$600 for electrical panel (if installed in conjunction…)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143000" lvl="2" indent="-228600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$1,200 for weatherization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143000" lvl="2" indent="-228600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$150 for energy audit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143000" lvl="2" indent="-228600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$600 for energy properties other than HP/HPWH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Covers purchase and installation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Annual credit limit resets every year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Energy properties must meet Consortium For Energy Efficiency’s (CEE) highest efficiency tier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Nonrefundable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69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5FC179-E944-4E4C-569E-EF5F664FD2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25D – Residential Clean Energy Credit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92CE6D-9C81-557F-2E24-B01DF6F8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AACA1-CCBA-EAA3-5857-9DF7862AB6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</a:rPr>
              <a:t>First made available in 2006 as the Residential Energy Efficient Property Credit (also known as the Investment Tax Credit)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44546A"/>
                </a:solidFill>
                <a:effectLst/>
              </a:rPr>
              <a:t>IRA extends the tax credit by 10 years, to 2034 and renames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44546A"/>
                </a:solidFill>
                <a:effectLst/>
                <a:latin typeface="Lato" panose="020F0502020204030203" pitchFamily="34" charset="0"/>
              </a:rPr>
              <a:t>Credit will provide a 30% tax credit for systems installed by the end of 2032, a 26% credit for those installed in 2033, and a 22% credit for those installed in 2034 before it expires.</a:t>
            </a:r>
            <a:endParaRPr lang="en-US" sz="2000" b="0" i="0" u="none" strike="noStrike" dirty="0">
              <a:solidFill>
                <a:srgbClr val="44546A"/>
              </a:solidFill>
              <a:effectLst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44546A"/>
                </a:solidFill>
                <a:effectLst/>
              </a:rPr>
              <a:t>For individuals </a:t>
            </a:r>
            <a:r>
              <a:rPr lang="en-US" sz="2000" dirty="0">
                <a:solidFill>
                  <a:srgbClr val="44546A"/>
                </a:solidFill>
              </a:rPr>
              <a:t>on residential </a:t>
            </a:r>
            <a:r>
              <a:rPr lang="en-US" sz="2000" b="0" i="0" u="none" strike="noStrike" dirty="0">
                <a:solidFill>
                  <a:srgbClr val="44546A"/>
                </a:solidFill>
                <a:effectLst/>
              </a:rPr>
              <a:t>property:</a:t>
            </a:r>
          </a:p>
          <a:p>
            <a:pPr lvl="2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44546A"/>
                </a:solidFill>
                <a:effectLst/>
              </a:rPr>
              <a:t>Reduces the cost of installing solar panels and other clean energy technologies by allowing homeowners to deduct part of the cost from their personal income tax liability</a:t>
            </a:r>
          </a:p>
          <a:p>
            <a:pPr lvl="2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44546A"/>
                </a:solidFill>
                <a:effectLst/>
              </a:rPr>
              <a:t>Applies to battery storage for the first time for residential systems &gt;3 kWh</a:t>
            </a:r>
          </a:p>
          <a:p>
            <a:pPr lvl="1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44546A"/>
                </a:solidFill>
                <a:effectLst/>
              </a:rPr>
              <a:t>For Business Section 48 is the commercial corollary</a:t>
            </a:r>
            <a:r>
              <a:rPr lang="en-US" sz="2000" b="0" i="1" u="none" strike="noStrike" dirty="0">
                <a:solidFill>
                  <a:srgbClr val="44546A"/>
                </a:solidFill>
                <a:effectLst/>
              </a:rPr>
              <a:t>: the business that installs, develops and/or finances the project claims the credit</a:t>
            </a:r>
            <a:endParaRPr lang="en-US" sz="2000" b="0" i="0" u="none" strike="noStrike" dirty="0">
              <a:solidFill>
                <a:srgbClr val="44546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4640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4E8A59-3BB2-A7E1-ED84-979A14FCDD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179D – Commercial Buildings Energy Efficiency Tax Deduction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F61934-E859-8265-C3C1-07ECAB297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70C47-7902-9574-A14A-F307F21C6F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4670" y="1812897"/>
            <a:ext cx="8151089" cy="4182248"/>
          </a:xfrm>
        </p:spPr>
        <p:txBody>
          <a:bodyPr/>
          <a:lstStyle/>
          <a:p>
            <a:r>
              <a:rPr lang="en-US" sz="2400" dirty="0"/>
              <a:t>25% site EUI reduction </a:t>
            </a:r>
          </a:p>
          <a:p>
            <a:pPr lvl="1"/>
            <a:r>
              <a:rPr lang="en-US" sz="2400" dirty="0"/>
              <a:t>$0.50 sq ft w/o prevailing wage</a:t>
            </a:r>
          </a:p>
          <a:p>
            <a:pPr lvl="1"/>
            <a:r>
              <a:rPr lang="en-US" sz="2400" dirty="0"/>
              <a:t>$2.50 sq ft w/prevailing wage &amp; apprenticeship</a:t>
            </a:r>
          </a:p>
          <a:p>
            <a:r>
              <a:rPr lang="en-US" sz="2400" dirty="0"/>
              <a:t>50% site EUI reduction</a:t>
            </a:r>
          </a:p>
          <a:p>
            <a:pPr lvl="1"/>
            <a:r>
              <a:rPr lang="en-US" sz="2400" dirty="0"/>
              <a:t>$1.00 sq ft w/o prevailing wage</a:t>
            </a:r>
          </a:p>
          <a:p>
            <a:pPr lvl="1"/>
            <a:r>
              <a:rPr lang="en-US" sz="2400" dirty="0"/>
              <a:t>$5.00 sq ft w/ prevailing wage &amp; apprenticeship</a:t>
            </a:r>
          </a:p>
          <a:p>
            <a:r>
              <a:rPr lang="en-US" sz="2400" dirty="0"/>
              <a:t>1+% site EUI reduction</a:t>
            </a:r>
          </a:p>
          <a:p>
            <a:pPr lvl="1"/>
            <a:r>
              <a:rPr lang="en-US" sz="2400" dirty="0"/>
              <a:t>$0.02 sq ft w/o prevailing age</a:t>
            </a:r>
          </a:p>
          <a:p>
            <a:pPr lvl="1"/>
            <a:r>
              <a:rPr lang="en-US" sz="2400" dirty="0"/>
              <a:t>$0.10 sq ft w/prevailing wage &amp; apprenticeship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4241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AAFB59-5563-07F8-A1A3-C2885F09A1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Building Energy Code Implementation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E63826-7472-3FE1-92A9-E4CFD438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CB27F-50E9-0500-9546-1964A8424D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$1B in funding</a:t>
            </a:r>
          </a:p>
          <a:p>
            <a:r>
              <a:rPr lang="en-US" dirty="0"/>
              <a:t>Administered through State Energy Offices</a:t>
            </a:r>
          </a:p>
          <a:p>
            <a:r>
              <a:rPr lang="en-US" dirty="0"/>
              <a:t>Must be 2021 IECC (residential) or ASHRAE 90.1 2019 (commercial) or better</a:t>
            </a:r>
          </a:p>
          <a:p>
            <a:r>
              <a:rPr lang="en-US" dirty="0"/>
              <a:t>Jurisdictions’ plan focused on full compliance, including training, enforcement and assessment of compliance</a:t>
            </a:r>
          </a:p>
        </p:txBody>
      </p:sp>
    </p:spTree>
    <p:extLst>
      <p:ext uri="{BB962C8B-B14F-4D97-AF65-F5344CB8AC3E}">
        <p14:creationId xmlns:p14="http://schemas.microsoft.com/office/powerpoint/2010/main" val="4283952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64EF84-FBAD-6B0C-EFD8-A144054A69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Environmental Justice - $60B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AD406A-232F-917C-E1CE-70958262B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F2825-1ECA-5453-2D62-253A10F41F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“Secretary of Energy determines, based on appropriate data, indices, and screening tools which communities are economically, socially, or environmentally disadvantaged”</a:t>
            </a:r>
          </a:p>
          <a:p>
            <a:r>
              <a:rPr lang="en-US" dirty="0"/>
              <a:t>EJ programs will reduce emissions and improve health benefits through increased use of low-carbon technology, climate pollution reduction and workforce development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1A600F-3CD9-19D7-AA29-CD13F3164E17}"/>
              </a:ext>
            </a:extLst>
          </p:cNvPr>
          <p:cNvSpPr txBox="1"/>
          <p:nvPr/>
        </p:nvSpPr>
        <p:spPr>
          <a:xfrm>
            <a:off x="2280037" y="3242346"/>
            <a:ext cx="4575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BCF2BA-D175-C664-E385-C5967F895449}"/>
              </a:ext>
            </a:extLst>
          </p:cNvPr>
          <p:cNvSpPr txBox="1"/>
          <p:nvPr/>
        </p:nvSpPr>
        <p:spPr>
          <a:xfrm>
            <a:off x="2280037" y="3242346"/>
            <a:ext cx="4575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27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531898-5139-E846-ACC9-CA5DEB4B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259" y="283483"/>
            <a:ext cx="8151542" cy="438524"/>
          </a:xfrm>
        </p:spPr>
        <p:txBody>
          <a:bodyPr/>
          <a:lstStyle/>
          <a:p>
            <a:r>
              <a:rPr lang="en-US" sz="2400" b="1" dirty="0"/>
              <a:t>Midwest Energy Efficiency Alliance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640A7-C8EC-B64D-A8A1-29CFAF59D9C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35259" y="1204958"/>
            <a:ext cx="4650199" cy="2475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7BB3"/>
                </a:solidFill>
              </a:rPr>
              <a:t>The Midwest Energy Efficiency Alliance (MEEA) is a collaborative network, promoting energy efficiency to optimize energy generation, reduce consumption, create jobs and decrease carbon emissions in all Midwest communities.</a:t>
            </a:r>
          </a:p>
          <a:p>
            <a:pPr marL="0" indent="0">
              <a:buNone/>
            </a:pPr>
            <a:endParaRPr lang="en-US" sz="1800" dirty="0">
              <a:solidFill>
                <a:srgbClr val="007BB3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1800" dirty="0"/>
              <a:t>MEEA is a non-profit membership organization with 160+ members, including: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D99E2C0-321D-2E48-95C8-2C83E5A488F7}"/>
              </a:ext>
            </a:extLst>
          </p:cNvPr>
          <p:cNvGrpSpPr/>
          <p:nvPr/>
        </p:nvGrpSpPr>
        <p:grpSpPr>
          <a:xfrm>
            <a:off x="4843578" y="3948889"/>
            <a:ext cx="1104790" cy="1607252"/>
            <a:chOff x="670713" y="3684692"/>
            <a:chExt cx="1104790" cy="1607252"/>
          </a:xfrm>
        </p:grpSpPr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D30259DA-4E39-3B4E-AE6D-B75D78675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7869" y="3684692"/>
              <a:ext cx="970478" cy="97047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2556ABF-A9B1-4547-8CCD-0BD3AF7F4897}"/>
                </a:ext>
              </a:extLst>
            </p:cNvPr>
            <p:cNvSpPr/>
            <p:nvPr/>
          </p:nvSpPr>
          <p:spPr>
            <a:xfrm>
              <a:off x="670713" y="4768724"/>
              <a:ext cx="11047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64592" indent="-164592" algn="ctr"/>
              <a:r>
                <a:rPr lang="en-US" sz="1400" dirty="0">
                  <a:latin typeface="Century Gothic" panose="020B0502020202020204" pitchFamily="34" charset="0"/>
                </a:rPr>
                <a:t>Electric &amp; </a:t>
              </a:r>
            </a:p>
            <a:p>
              <a:pPr marL="164592" indent="-164592" algn="ctr"/>
              <a:r>
                <a:rPr lang="en-US" sz="1400" dirty="0">
                  <a:latin typeface="Century Gothic" panose="020B0502020202020204" pitchFamily="34" charset="0"/>
                </a:rPr>
                <a:t>gas utilities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73D3FF6-4C77-9E40-9F4C-D1AFA5D896AF}"/>
              </a:ext>
            </a:extLst>
          </p:cNvPr>
          <p:cNvGrpSpPr/>
          <p:nvPr/>
        </p:nvGrpSpPr>
        <p:grpSpPr>
          <a:xfrm>
            <a:off x="6435900" y="3926670"/>
            <a:ext cx="1919115" cy="1607252"/>
            <a:chOff x="4175088" y="3684692"/>
            <a:chExt cx="1919115" cy="1607252"/>
          </a:xfrm>
        </p:grpSpPr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93B70844-6B2E-6F43-B3E6-6DD937173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49406" y="3684692"/>
              <a:ext cx="970478" cy="970478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B48BF64-AB02-F14C-8F88-F481363335D6}"/>
                </a:ext>
              </a:extLst>
            </p:cNvPr>
            <p:cNvSpPr/>
            <p:nvPr/>
          </p:nvSpPr>
          <p:spPr>
            <a:xfrm>
              <a:off x="4175088" y="4768724"/>
              <a:ext cx="19191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64592" indent="-164592" algn="ctr"/>
              <a:r>
                <a:rPr lang="en-US" sz="1400" dirty="0">
                  <a:latin typeface="Century Gothic" panose="020B0502020202020204" pitchFamily="34" charset="0"/>
                </a:rPr>
                <a:t>Academic &amp;</a:t>
              </a:r>
            </a:p>
            <a:p>
              <a:pPr marL="164592" indent="-164592" algn="ctr"/>
              <a:r>
                <a:rPr lang="en-US" sz="1400" dirty="0">
                  <a:latin typeface="Century Gothic" panose="020B0502020202020204" pitchFamily="34" charset="0"/>
                </a:rPr>
                <a:t>Research institutions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B1636A3-76DB-1245-91DF-33D8EA57F0E8}"/>
              </a:ext>
            </a:extLst>
          </p:cNvPr>
          <p:cNvGrpSpPr/>
          <p:nvPr/>
        </p:nvGrpSpPr>
        <p:grpSpPr>
          <a:xfrm>
            <a:off x="3079552" y="3926670"/>
            <a:ext cx="1326004" cy="1637205"/>
            <a:chOff x="2214911" y="3684692"/>
            <a:chExt cx="1326004" cy="163720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B13F3FC-289B-6047-9395-BA6BCD853AD4}"/>
                </a:ext>
              </a:extLst>
            </p:cNvPr>
            <p:cNvSpPr/>
            <p:nvPr/>
          </p:nvSpPr>
          <p:spPr>
            <a:xfrm>
              <a:off x="2214911" y="4798677"/>
              <a:ext cx="132600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64592" indent="-164592" algn="ctr"/>
              <a:r>
                <a:rPr lang="en-US" sz="1400" dirty="0">
                  <a:latin typeface="Century Gothic" panose="020B0502020202020204" pitchFamily="34" charset="0"/>
                </a:rPr>
                <a:t>State &amp; local</a:t>
              </a:r>
            </a:p>
            <a:p>
              <a:pPr marL="164592" indent="-164592" algn="ctr"/>
              <a:r>
                <a:rPr lang="en-US" sz="1400" dirty="0">
                  <a:latin typeface="Century Gothic" panose="020B0502020202020204" pitchFamily="34" charset="0"/>
                </a:rPr>
                <a:t>governments</a:t>
              </a: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99DC649E-E0FB-CB40-9DE7-A765007DB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42520" y="3684692"/>
              <a:ext cx="1070549" cy="1070549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2796FC-0B30-5C4C-9250-AA2E67A79F18}"/>
              </a:ext>
            </a:extLst>
          </p:cNvPr>
          <p:cNvGrpSpPr/>
          <p:nvPr/>
        </p:nvGrpSpPr>
        <p:grpSpPr>
          <a:xfrm>
            <a:off x="360576" y="3913598"/>
            <a:ext cx="2375333" cy="1642543"/>
            <a:chOff x="6407160" y="3684692"/>
            <a:chExt cx="2375333" cy="164254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2CBF4F1-1C21-9A4A-BA2B-B9D837B50561}"/>
                </a:ext>
              </a:extLst>
            </p:cNvPr>
            <p:cNvSpPr/>
            <p:nvPr/>
          </p:nvSpPr>
          <p:spPr>
            <a:xfrm>
              <a:off x="6407160" y="4804015"/>
              <a:ext cx="237533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</a:rPr>
                <a:t>Energy service </a:t>
              </a:r>
              <a:br>
                <a:rPr lang="en-US" sz="1400" dirty="0">
                  <a:latin typeface="Century Gothic" panose="020B0502020202020204" pitchFamily="34" charset="0"/>
                </a:rPr>
              </a:br>
              <a:r>
                <a:rPr lang="en-US" sz="1400" dirty="0">
                  <a:latin typeface="Century Gothic" panose="020B0502020202020204" pitchFamily="34" charset="0"/>
                </a:rPr>
                <a:t>companies &amp; contractors</a:t>
              </a: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01E3A19F-94BE-A44F-AEA6-1166402CB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109587" y="3684692"/>
              <a:ext cx="970478" cy="970478"/>
            </a:xfrm>
            <a:prstGeom prst="rect">
              <a:avLst/>
            </a:prstGeom>
          </p:spPr>
        </p:pic>
      </p:grpSp>
      <p:pic>
        <p:nvPicPr>
          <p:cNvPr id="25" name="Picture 24" descr="Midwest Map- filled.eps">
            <a:extLst>
              <a:ext uri="{FF2B5EF4-FFF2-40B4-BE49-F238E27FC236}">
                <a16:creationId xmlns:a16="http://schemas.microsoft.com/office/drawing/2014/main" id="{8F7C72DA-B366-7D45-BC12-F06EB943195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582" y="986043"/>
            <a:ext cx="3416911" cy="257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10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12BC0A-066B-8CC9-BEC2-BDAE808928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What can you do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A315D2-CABA-2EDD-DE6A-1C3DD3CE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Funds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83522-3993-13B8-5A50-77E6685367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/>
              <a:t>Majority of the energy efficiency IRA funds will go through the state energy offices</a:t>
            </a:r>
          </a:p>
          <a:p>
            <a:r>
              <a:rPr lang="en-US" sz="2400" dirty="0"/>
              <a:t>Still a lot to be determined. DOE needs to issues directives for each program with guidance for SEOs</a:t>
            </a:r>
          </a:p>
          <a:p>
            <a:r>
              <a:rPr lang="en-US" sz="2400" dirty="0"/>
              <a:t>Iowa Energy Office – Iowa Economic Development Authority</a:t>
            </a:r>
          </a:p>
          <a:p>
            <a:pPr lvl="1">
              <a:buFontTx/>
              <a:buChar char="-"/>
            </a:pPr>
            <a:r>
              <a:rPr lang="en-US" sz="2000" dirty="0"/>
              <a:t>$60,827,450 – HOME rebates  </a:t>
            </a:r>
          </a:p>
          <a:p>
            <a:pPr lvl="1">
              <a:buFontTx/>
              <a:buChar char="-"/>
            </a:pPr>
            <a:r>
              <a:rPr lang="en-US" sz="2000" dirty="0"/>
              <a:t>$60,473,810 – High Efficiency Electric Home Rebates</a:t>
            </a:r>
          </a:p>
          <a:p>
            <a:pPr>
              <a:buFontTx/>
              <a:buChar char="-"/>
            </a:pPr>
            <a:r>
              <a:rPr lang="en-US" sz="2400" dirty="0"/>
              <a:t>Timeline</a:t>
            </a:r>
          </a:p>
          <a:p>
            <a:pPr lvl="1">
              <a:buFontTx/>
              <a:buChar char="-"/>
            </a:pPr>
            <a:r>
              <a:rPr lang="en-US" sz="2000" dirty="0"/>
              <a:t>November 2022 – January 2023 – Listening Sessions</a:t>
            </a:r>
          </a:p>
          <a:p>
            <a:pPr lvl="1">
              <a:buFontTx/>
              <a:buChar char="-"/>
            </a:pPr>
            <a:r>
              <a:rPr lang="en-US" sz="2000" dirty="0"/>
              <a:t>DOE RFI – early 2023</a:t>
            </a:r>
          </a:p>
          <a:p>
            <a:pPr lvl="1">
              <a:buFontTx/>
              <a:buChar char="-"/>
            </a:pPr>
            <a:r>
              <a:rPr lang="en-US" sz="2000" dirty="0"/>
              <a:t>Funding – Spring 2023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11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5D3E664-C880-3918-B1A7-7D6C8E938C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www.mwalliance.org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8482F5-8C4A-9450-25E7-894C692A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connected with MEEA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C85E7-7532-CD2B-1513-F8B431BD72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Advocacy Toolkit | Midwest Energy Efficiency Alliance (mwalliance.org)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MEEA Policy Insider</a:t>
            </a:r>
          </a:p>
          <a:p>
            <a:pPr lvl="1"/>
            <a:r>
              <a:rPr lang="en-US" dirty="0">
                <a:hlinkClick r:id="rId2"/>
              </a:rPr>
              <a:t>Midwest Building Efficiency Status Report </a:t>
            </a:r>
          </a:p>
          <a:p>
            <a:r>
              <a:rPr lang="en-US" dirty="0">
                <a:hlinkClick r:id="rId2"/>
              </a:rPr>
              <a:t>Policy | Midwest Energy Efficiency Alliance (mwalliance.org)</a:t>
            </a:r>
            <a:endParaRPr lang="en-US" dirty="0"/>
          </a:p>
          <a:p>
            <a:r>
              <a:rPr lang="en-US" dirty="0"/>
              <a:t>Midwest Election Update </a:t>
            </a:r>
          </a:p>
          <a:p>
            <a:pPr lvl="1"/>
            <a:r>
              <a:rPr lang="en-US" dirty="0"/>
              <a:t>Wednesday, December 7 12 – 1:30pm CT</a:t>
            </a:r>
          </a:p>
        </p:txBody>
      </p:sp>
    </p:spTree>
    <p:extLst>
      <p:ext uri="{BB962C8B-B14F-4D97-AF65-F5344CB8AC3E}">
        <p14:creationId xmlns:p14="http://schemas.microsoft.com/office/powerpoint/2010/main" val="3007136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0BFD2AD-93ED-4FCA-A68C-0C686240FB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Stacey Paradis, Executive Director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ECE49913-352B-4D9C-A238-A69B28AB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MEEA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13DF10-D9F2-40E2-BB63-BAA89B34A687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258764" y="2230439"/>
          <a:ext cx="8447087" cy="317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541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828DE7-7458-3A76-FB99-213736B022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5712" y="1120536"/>
            <a:ext cx="8151089" cy="542925"/>
          </a:xfrm>
        </p:spPr>
        <p:txBody>
          <a:bodyPr/>
          <a:lstStyle/>
          <a:p>
            <a:r>
              <a:rPr lang="en-US" dirty="0"/>
              <a:t>or Bipartisan Infrastructure Law (BIL)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E31B99-96D2-3CE6-23CE-2E10B117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12" y="405146"/>
            <a:ext cx="8151542" cy="438524"/>
          </a:xfrm>
        </p:spPr>
        <p:txBody>
          <a:bodyPr/>
          <a:lstStyle/>
          <a:p>
            <a:r>
              <a:rPr lang="en-US" dirty="0"/>
              <a:t>Infrastructure Investment and Jobs Act (IIJA)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7E470-9FC2-9503-042A-75DB73E7A1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4670" y="1789043"/>
            <a:ext cx="8151089" cy="4206102"/>
          </a:xfrm>
        </p:spPr>
        <p:txBody>
          <a:bodyPr/>
          <a:lstStyle/>
          <a:p>
            <a:r>
              <a:rPr lang="en-US" sz="2400" dirty="0"/>
              <a:t>Largest investment in clean energy infrastructure by US</a:t>
            </a:r>
          </a:p>
          <a:p>
            <a:r>
              <a:rPr lang="en-US" sz="2400" dirty="0"/>
              <a:t>Modernize power grid by</a:t>
            </a:r>
          </a:p>
          <a:p>
            <a:pPr lvl="1"/>
            <a:r>
              <a:rPr lang="en-US" sz="2000" dirty="0"/>
              <a:t>Building new and upgrading transmission lines</a:t>
            </a:r>
          </a:p>
          <a:p>
            <a:pPr lvl="1"/>
            <a:r>
              <a:rPr lang="en-US" sz="2000" dirty="0"/>
              <a:t>EE and clean energy investments in schools, homes, businesses and communities</a:t>
            </a:r>
          </a:p>
          <a:p>
            <a:pPr lvl="1"/>
            <a:r>
              <a:rPr lang="en-US" sz="2000" dirty="0"/>
              <a:t>Develop, demonstrate and deploy clean energy technology </a:t>
            </a:r>
          </a:p>
          <a:p>
            <a:r>
              <a:rPr lang="en-US" sz="2400" dirty="0"/>
              <a:t>Support transition to zero-emission economy while creating good paying jobs and investing in manufacturing in communities across the country </a:t>
            </a:r>
          </a:p>
        </p:txBody>
      </p:sp>
    </p:spTree>
    <p:extLst>
      <p:ext uri="{BB962C8B-B14F-4D97-AF65-F5344CB8AC3E}">
        <p14:creationId xmlns:p14="http://schemas.microsoft.com/office/powerpoint/2010/main" val="116813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988A89-BBF2-EF88-372B-674A2C6A7B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Clean Energy and Power provisions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901A69-7590-F162-9BD6-4E33F1E3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IIJA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CF403-3010-89F9-06D9-489BD8E37B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Clean Energy and Power</a:t>
            </a:r>
          </a:p>
          <a:p>
            <a:pPr lvl="1"/>
            <a:r>
              <a:rPr lang="en-US" dirty="0"/>
              <a:t>Delivering Clean Power - $21.3B</a:t>
            </a:r>
          </a:p>
          <a:p>
            <a:pPr lvl="1"/>
            <a:r>
              <a:rPr lang="en-US" dirty="0"/>
              <a:t>Clean Energy Demonstrations - $21.5B</a:t>
            </a:r>
          </a:p>
          <a:p>
            <a:pPr lvl="1"/>
            <a:r>
              <a:rPr lang="en-US" dirty="0"/>
              <a:t>Energy Efficiency and Weatherization - $6.5B</a:t>
            </a:r>
          </a:p>
          <a:p>
            <a:pPr lvl="1"/>
            <a:r>
              <a:rPr lang="en-US" dirty="0"/>
              <a:t>Clean Energy Manufacturing and Workforce Development - $8.6B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4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B28E3C-050B-910D-682D-E6B75EAD0E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Through State Energy Offices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FE34AB-57CA-6675-53B1-5B4CBB157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IIJA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B0BF0-BC90-B351-172B-200932E1AAC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State Energy Program - $500M</a:t>
            </a:r>
          </a:p>
          <a:p>
            <a:r>
              <a:rPr lang="en-US" dirty="0"/>
              <a:t>Building Codes Implementation for Efficiency and Resiliency - $225M</a:t>
            </a:r>
          </a:p>
          <a:p>
            <a:r>
              <a:rPr lang="en-US" dirty="0"/>
              <a:t>Energy Efficiency Revolving Loan Fund Capitalization Grant Program - $250M</a:t>
            </a:r>
          </a:p>
          <a:p>
            <a:r>
              <a:rPr lang="en-US" dirty="0"/>
              <a:t>Energy Auditor Training Grant Program - $40M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3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3429D3-B0B3-A104-A62D-7A4AEB2B55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Through States (and local) governments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3AEFCE-3841-8077-F95D-59E641BC9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IIJA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EA97C-8BA5-1216-F007-582B50BEF3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Weatherization Assistance Program (WAP)- $3.5B</a:t>
            </a:r>
          </a:p>
          <a:p>
            <a:r>
              <a:rPr lang="en-US" dirty="0"/>
              <a:t>Low Income Home Energy Assistance Program (LIHEAP) - $500M </a:t>
            </a:r>
          </a:p>
          <a:p>
            <a:r>
              <a:rPr lang="en-US" dirty="0"/>
              <a:t>Energy Efficiency and Conservation Block Grant Program (EECBG) - $550M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9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340C51-A7CB-138D-7513-DCC0A24E66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Misc. funded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742D84-4E35-32F9-861A-2A7C2CEB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IIJA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9E68E-3DD0-39CF-FA7C-416F2E5C9B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4670" y="1089330"/>
            <a:ext cx="8151089" cy="4905816"/>
          </a:xfrm>
        </p:spPr>
        <p:txBody>
          <a:bodyPr/>
          <a:lstStyle/>
          <a:p>
            <a:r>
              <a:rPr lang="en-US" sz="2400" dirty="0"/>
              <a:t>EE and RE Improvements at Public Schools - $500M</a:t>
            </a:r>
            <a:endParaRPr lang="en-US" sz="2000" dirty="0"/>
          </a:p>
          <a:p>
            <a:r>
              <a:rPr lang="en-US" sz="2400" dirty="0"/>
              <a:t>Building, Training and Assessment Centers - $10M</a:t>
            </a:r>
          </a:p>
          <a:p>
            <a:pPr lvl="1"/>
            <a:r>
              <a:rPr lang="en-US" sz="2000" dirty="0"/>
              <a:t>Grants to higher ed to establish building and training centers </a:t>
            </a:r>
          </a:p>
          <a:p>
            <a:r>
              <a:rPr lang="en-US" sz="2400" dirty="0"/>
              <a:t>Career Skills Training - $10M</a:t>
            </a:r>
          </a:p>
          <a:p>
            <a:pPr lvl="1"/>
            <a:r>
              <a:rPr lang="en-US" sz="2000" dirty="0"/>
              <a:t>Grants to nonprofits for Fed share of career skills training to provide EE certification </a:t>
            </a:r>
          </a:p>
          <a:p>
            <a:r>
              <a:rPr lang="en-US" sz="2400" dirty="0"/>
              <a:t>Technology Deployment to Enhance Grid Flexibility - $3B</a:t>
            </a:r>
          </a:p>
          <a:p>
            <a:pPr lvl="1"/>
            <a:r>
              <a:rPr lang="en-US" sz="2000" dirty="0"/>
              <a:t>Grants to utilities for qualifying Smart Grid investments</a:t>
            </a:r>
          </a:p>
          <a:p>
            <a:r>
              <a:rPr lang="en-US" sz="2400" dirty="0"/>
              <a:t>Energy Efficiency Materials Pilot Program - $50M</a:t>
            </a:r>
          </a:p>
          <a:p>
            <a:pPr lvl="1"/>
            <a:r>
              <a:rPr lang="en-US" sz="2000" dirty="0"/>
              <a:t>Grants to supply nonprofit buildings with energy efficient materials </a:t>
            </a:r>
          </a:p>
          <a:p>
            <a:r>
              <a:rPr lang="en-US" sz="2400" dirty="0"/>
              <a:t>Industrial Research &amp; Assessment Centers - $150M/$400M</a:t>
            </a:r>
          </a:p>
          <a:p>
            <a:pPr lvl="1"/>
            <a:r>
              <a:rPr lang="en-US" sz="2000" dirty="0"/>
              <a:t>Support higher ed to provide TA to manufacturers &amp; industry </a:t>
            </a:r>
          </a:p>
          <a:p>
            <a:pPr lvl="1"/>
            <a:r>
              <a:rPr lang="en-US" sz="2000" dirty="0"/>
              <a:t>Funding to support investments at small and medium manufacturers </a:t>
            </a:r>
          </a:p>
        </p:txBody>
      </p:sp>
    </p:spTree>
    <p:extLst>
      <p:ext uri="{BB962C8B-B14F-4D97-AF65-F5344CB8AC3E}">
        <p14:creationId xmlns:p14="http://schemas.microsoft.com/office/powerpoint/2010/main" val="1064897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03E5EE-B06A-8C9E-3990-0CCF025FD0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8D0DEC-7A63-B495-0AB9-120D4C0A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IIJA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FA508-B00C-D30F-DAA5-EE349EE64E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Only some funds have been released</a:t>
            </a:r>
          </a:p>
          <a:p>
            <a:r>
              <a:rPr lang="en-US" dirty="0"/>
              <a:t>Some RFIs still expected</a:t>
            </a:r>
          </a:p>
          <a:p>
            <a:r>
              <a:rPr lang="en-US" dirty="0"/>
              <a:t>Connect with local eligible recipients</a:t>
            </a:r>
          </a:p>
          <a:p>
            <a:r>
              <a:rPr lang="en-US" dirty="0"/>
              <a:t>DOE will issue directives and guidelines for each program </a:t>
            </a:r>
          </a:p>
          <a:p>
            <a:r>
              <a:rPr lang="en-US" dirty="0">
                <a:hlinkClick r:id="rId2"/>
              </a:rPr>
              <a:t>Bipartisan Infrastructure Law Homepage | Department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71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8B497-E40A-6FAF-3D06-E9A492ADC7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HR 5376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2CB05D-6350-2973-8380-22F3205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Reduction Act (IRA)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512665-5EB1-B30D-0FB5-F9AB95DEA04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/>
              <a:t>The Act accelerates clean energy innovation, manufacturing and deployment to reduce consumer energy costs, create well-paying union jobs and sustainable economic and equitable opportunity, advance environmental justice and address climate change</a:t>
            </a:r>
          </a:p>
          <a:p>
            <a:r>
              <a:rPr lang="en-US" sz="2800" dirty="0"/>
              <a:t>$369 Billion for climate and energy provisions</a:t>
            </a:r>
          </a:p>
          <a:p>
            <a:r>
              <a:rPr lang="en-US" sz="2800" dirty="0"/>
              <a:t>Reduce carbon emissions from 2005 levels by approximately 40% by 2030</a:t>
            </a:r>
          </a:p>
        </p:txBody>
      </p:sp>
    </p:spTree>
    <p:extLst>
      <p:ext uri="{BB962C8B-B14F-4D97-AF65-F5344CB8AC3E}">
        <p14:creationId xmlns:p14="http://schemas.microsoft.com/office/powerpoint/2010/main" val="2853789140"/>
      </p:ext>
    </p:extLst>
  </p:cSld>
  <p:clrMapOvr>
    <a:masterClrMapping/>
  </p:clrMapOvr>
</p:sld>
</file>

<file path=ppt/theme/theme1.xml><?xml version="1.0" encoding="utf-8"?>
<a:theme xmlns:a="http://schemas.openxmlformats.org/drawingml/2006/main" name="MEEA PPT Template_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EA Fed IRA Overview IA Energy Summit Nov 2022" id="{32488CB7-38F8-4522-94CB-DB1820F5B9B5}" vid="{27582648-40CD-4E1B-A0E5-9E3D6AC239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260708-1200-4e1a-9524-151a3045224f">
      <Terms xmlns="http://schemas.microsoft.com/office/infopath/2007/PartnerControls"/>
    </lcf76f155ced4ddcb4097134ff3c332f>
    <TaxCatchAll xmlns="7047d13a-3d85-4210-90f4-cf6e6b1ca9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D4E7377033654BA1E1150E753DAC58" ma:contentTypeVersion="14" ma:contentTypeDescription="Create a new document." ma:contentTypeScope="" ma:versionID="485898d6d94559f21fede064ae6a29d3">
  <xsd:schema xmlns:xsd="http://www.w3.org/2001/XMLSchema" xmlns:xs="http://www.w3.org/2001/XMLSchema" xmlns:p="http://schemas.microsoft.com/office/2006/metadata/properties" xmlns:ns2="cc260708-1200-4e1a-9524-151a3045224f" xmlns:ns3="7047d13a-3d85-4210-90f4-cf6e6b1ca963" targetNamespace="http://schemas.microsoft.com/office/2006/metadata/properties" ma:root="true" ma:fieldsID="dd1a01979caa00d344ed63303312eabf" ns2:_="" ns3:_="">
    <xsd:import namespace="cc260708-1200-4e1a-9524-151a3045224f"/>
    <xsd:import namespace="7047d13a-3d85-4210-90f4-cf6e6b1ca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60708-1200-4e1a-9524-151a304522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6cdb0c2-b311-48ea-8847-e093fd63e3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7d13a-3d85-4210-90f4-cf6e6b1ca963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db3768f2-0c08-4726-b9bb-d7c116746309}" ma:internalName="TaxCatchAll" ma:showField="CatchAllData" ma:web="7047d13a-3d85-4210-90f4-cf6e6b1ca9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667019-2E02-4103-9CDE-BEC9AAD3E4F5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da46bb30-c12f-4d12-9de0-a8664b1ac8ba"/>
    <ds:schemaRef ds:uri="http://www.w3.org/XML/1998/namespace"/>
    <ds:schemaRef ds:uri="http://schemas.openxmlformats.org/package/2006/metadata/core-properties"/>
    <ds:schemaRef ds:uri="48fae4d2-50df-46b7-b393-de00bd77587d"/>
  </ds:schemaRefs>
</ds:datastoreItem>
</file>

<file path=customXml/itemProps2.xml><?xml version="1.0" encoding="utf-8"?>
<ds:datastoreItem xmlns:ds="http://schemas.openxmlformats.org/officeDocument/2006/customXml" ds:itemID="{5D9658F1-9CB2-4BA5-B618-9F883422FA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81A90F-C45D-42C7-B1ED-690147B6113B}"/>
</file>

<file path=docProps/app.xml><?xml version="1.0" encoding="utf-8"?>
<Properties xmlns="http://schemas.openxmlformats.org/officeDocument/2006/extended-properties" xmlns:vt="http://schemas.openxmlformats.org/officeDocument/2006/docPropsVTypes">
  <Template>MEEA Fed IRA Overview IA Energy Summit Nov 2022(1)</Template>
  <TotalTime>0</TotalTime>
  <Words>1431</Words>
  <Application>Microsoft Office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Lato</vt:lpstr>
      <vt:lpstr>MEEA PPT Template_v3</vt:lpstr>
      <vt:lpstr>PowerPoint Presentation</vt:lpstr>
      <vt:lpstr>Midwest Energy Efficiency Alliance</vt:lpstr>
      <vt:lpstr>Infrastructure Investment and Jobs Act (IIJA)</vt:lpstr>
      <vt:lpstr>IIJA</vt:lpstr>
      <vt:lpstr>IIJA </vt:lpstr>
      <vt:lpstr>IIJA</vt:lpstr>
      <vt:lpstr>IIJA</vt:lpstr>
      <vt:lpstr>IIJA</vt:lpstr>
      <vt:lpstr>Inflation Reduction Act (IRA)</vt:lpstr>
      <vt:lpstr>IRA </vt:lpstr>
      <vt:lpstr>IRA </vt:lpstr>
      <vt:lpstr>IRA</vt:lpstr>
      <vt:lpstr>IRA</vt:lpstr>
      <vt:lpstr>IRA</vt:lpstr>
      <vt:lpstr>IRA</vt:lpstr>
      <vt:lpstr>IRA</vt:lpstr>
      <vt:lpstr>IRA</vt:lpstr>
      <vt:lpstr>IRA</vt:lpstr>
      <vt:lpstr>IRA</vt:lpstr>
      <vt:lpstr>Federal Funds </vt:lpstr>
      <vt:lpstr>Stay connected with MEEA</vt:lpstr>
      <vt:lpstr>Contact MEEA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Garland</dc:creator>
  <cp:lastModifiedBy>Suzanne Hull</cp:lastModifiedBy>
  <cp:revision>1</cp:revision>
  <dcterms:created xsi:type="dcterms:W3CDTF">2022-11-10T21:39:45Z</dcterms:created>
  <dcterms:modified xsi:type="dcterms:W3CDTF">2022-11-10T21:40:42Z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0x0101008D8BA578D3A4754291BF369A6D0C1710</vt:lpwstr>
  </property>
  <property fmtid="{D5CDD505-2E9C-101B-9397-08002B2CF9AE}" pid="3" name="Order">
    <vt:r8>20200</vt:r8>
  </property>
  <property fmtid="{D5CDD505-2E9C-101B-9397-08002B2CF9AE}" pid="4" name="MediaServiceImageTags">
    <vt:lpwstr/>
  </property>
</Properties>
</file>